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72" r:id="rId2"/>
    <p:sldMasterId id="2147483684" r:id="rId3"/>
  </p:sldMasterIdLst>
  <p:notesMasterIdLst>
    <p:notesMasterId r:id="rId44"/>
  </p:notesMasterIdLst>
  <p:sldIdLst>
    <p:sldId id="256" r:id="rId4"/>
    <p:sldId id="318" r:id="rId5"/>
    <p:sldId id="268" r:id="rId6"/>
    <p:sldId id="287" r:id="rId7"/>
    <p:sldId id="288"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13" r:id="rId21"/>
    <p:sldId id="314" r:id="rId22"/>
    <p:sldId id="315" r:id="rId23"/>
    <p:sldId id="316" r:id="rId24"/>
    <p:sldId id="317" r:id="rId25"/>
    <p:sldId id="303" r:id="rId26"/>
    <p:sldId id="319" r:id="rId27"/>
    <p:sldId id="320" r:id="rId28"/>
    <p:sldId id="321" r:id="rId29"/>
    <p:sldId id="322" r:id="rId30"/>
    <p:sldId id="323" r:id="rId31"/>
    <p:sldId id="324" r:id="rId32"/>
    <p:sldId id="325" r:id="rId33"/>
    <p:sldId id="326" r:id="rId34"/>
    <p:sldId id="327" r:id="rId35"/>
    <p:sldId id="328" r:id="rId36"/>
    <p:sldId id="329" r:id="rId37"/>
    <p:sldId id="330" r:id="rId38"/>
    <p:sldId id="331" r:id="rId39"/>
    <p:sldId id="332" r:id="rId40"/>
    <p:sldId id="333" r:id="rId41"/>
    <p:sldId id="334" r:id="rId42"/>
    <p:sldId id="335"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0A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9" autoAdjust="0"/>
    <p:restoredTop sz="94612" autoAdjust="0"/>
  </p:normalViewPr>
  <p:slideViewPr>
    <p:cSldViewPr snapToGrid="0">
      <p:cViewPr varScale="1">
        <p:scale>
          <a:sx n="96" d="100"/>
          <a:sy n="96" d="100"/>
        </p:scale>
        <p:origin x="1014" y="8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slide" Target="slides/slide38.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F9FB4F-6C29-4904-8C08-3A0004EFD4DC}" type="datetimeFigureOut">
              <a:rPr lang="en-US" smtClean="0"/>
              <a:t>9/25/2018</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4BA1289-738B-4825-BEFD-E8C758C8946F}" type="slidenum">
              <a:rPr lang="en-US" smtClean="0"/>
              <a:t>‹#›</a:t>
            </a:fld>
            <a:endParaRPr lang="en-US" dirty="0"/>
          </a:p>
        </p:txBody>
      </p:sp>
    </p:spTree>
    <p:extLst>
      <p:ext uri="{BB962C8B-B14F-4D97-AF65-F5344CB8AC3E}">
        <p14:creationId xmlns:p14="http://schemas.microsoft.com/office/powerpoint/2010/main" val="3357587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8E05B77-EB3B-49BB-8336-B489F811FF2A}" type="datetime1">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585D58-C48C-4C48-BF75-6DD20409C896}" type="slidenum">
              <a:rPr lang="en-US" smtClean="0"/>
              <a:t>‹#›</a:t>
            </a:fld>
            <a:endParaRPr lang="en-US" dirty="0"/>
          </a:p>
        </p:txBody>
      </p:sp>
    </p:spTree>
    <p:extLst>
      <p:ext uri="{BB962C8B-B14F-4D97-AF65-F5344CB8AC3E}">
        <p14:creationId xmlns:p14="http://schemas.microsoft.com/office/powerpoint/2010/main" val="3342314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C1A9118-F7C3-4199-A520-8D914F5F2994}" type="datetime1">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585D58-C48C-4C48-BF75-6DD20409C896}" type="slidenum">
              <a:rPr lang="en-US" smtClean="0"/>
              <a:t>‹#›</a:t>
            </a:fld>
            <a:endParaRPr lang="en-US" dirty="0"/>
          </a:p>
        </p:txBody>
      </p:sp>
    </p:spTree>
    <p:extLst>
      <p:ext uri="{BB962C8B-B14F-4D97-AF65-F5344CB8AC3E}">
        <p14:creationId xmlns:p14="http://schemas.microsoft.com/office/powerpoint/2010/main" val="753468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DD668A-F121-4350-945B-8C5DB6CF3867}" type="datetime1">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585D58-C48C-4C48-BF75-6DD20409C896}" type="slidenum">
              <a:rPr lang="en-US" smtClean="0"/>
              <a:t>‹#›</a:t>
            </a:fld>
            <a:endParaRPr lang="en-US" dirty="0"/>
          </a:p>
        </p:txBody>
      </p:sp>
    </p:spTree>
    <p:extLst>
      <p:ext uri="{BB962C8B-B14F-4D97-AF65-F5344CB8AC3E}">
        <p14:creationId xmlns:p14="http://schemas.microsoft.com/office/powerpoint/2010/main" val="608262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4A15566-946B-4B1B-A4EC-4DDF2A799FE8}" type="datetime1">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E6BBA7-545C-48A5-AEAB-8917EB9DEBB0}" type="slidenum">
              <a:rPr lang="en-US" smtClean="0"/>
              <a:t>‹#›</a:t>
            </a:fld>
            <a:endParaRPr lang="en-US" dirty="0"/>
          </a:p>
        </p:txBody>
      </p:sp>
    </p:spTree>
    <p:extLst>
      <p:ext uri="{BB962C8B-B14F-4D97-AF65-F5344CB8AC3E}">
        <p14:creationId xmlns:p14="http://schemas.microsoft.com/office/powerpoint/2010/main" val="17869745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EDAE7A-19AF-44DC-990A-DE26BE44065A}" type="datetime1">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E6BBA7-545C-48A5-AEAB-8917EB9DEBB0}" type="slidenum">
              <a:rPr lang="en-US" smtClean="0"/>
              <a:t>‹#›</a:t>
            </a:fld>
            <a:endParaRPr lang="en-US" dirty="0"/>
          </a:p>
        </p:txBody>
      </p:sp>
    </p:spTree>
    <p:extLst>
      <p:ext uri="{BB962C8B-B14F-4D97-AF65-F5344CB8AC3E}">
        <p14:creationId xmlns:p14="http://schemas.microsoft.com/office/powerpoint/2010/main" val="14212501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2BDFA2A-3E70-4654-92A8-88D676CDCD06}" type="datetime1">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E6BBA7-545C-48A5-AEAB-8917EB9DEBB0}" type="slidenum">
              <a:rPr lang="en-US" smtClean="0"/>
              <a:t>‹#›</a:t>
            </a:fld>
            <a:endParaRPr lang="en-US" dirty="0"/>
          </a:p>
        </p:txBody>
      </p:sp>
    </p:spTree>
    <p:extLst>
      <p:ext uri="{BB962C8B-B14F-4D97-AF65-F5344CB8AC3E}">
        <p14:creationId xmlns:p14="http://schemas.microsoft.com/office/powerpoint/2010/main" val="16001547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CA444BB-0B29-45BF-84CD-03D0651EC22C}" type="datetime1">
              <a:rPr lang="en-US" smtClean="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9E6BBA7-545C-48A5-AEAB-8917EB9DEBB0}" type="slidenum">
              <a:rPr lang="en-US" smtClean="0"/>
              <a:t>‹#›</a:t>
            </a:fld>
            <a:endParaRPr lang="en-US" dirty="0"/>
          </a:p>
        </p:txBody>
      </p:sp>
    </p:spTree>
    <p:extLst>
      <p:ext uri="{BB962C8B-B14F-4D97-AF65-F5344CB8AC3E}">
        <p14:creationId xmlns:p14="http://schemas.microsoft.com/office/powerpoint/2010/main" val="1778987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167F891-A3FD-42EA-A140-7A265897E96F}" type="datetime1">
              <a:rPr lang="en-US" smtClean="0"/>
              <a:t>9/25/2018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9E6BBA7-545C-48A5-AEAB-8917EB9DEBB0}" type="slidenum">
              <a:rPr lang="en-US" smtClean="0"/>
              <a:t>‹#›</a:t>
            </a:fld>
            <a:endParaRPr lang="en-US" dirty="0"/>
          </a:p>
        </p:txBody>
      </p:sp>
    </p:spTree>
    <p:extLst>
      <p:ext uri="{BB962C8B-B14F-4D97-AF65-F5344CB8AC3E}">
        <p14:creationId xmlns:p14="http://schemas.microsoft.com/office/powerpoint/2010/main" val="908901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CDB9B1-185A-4642-8B2C-DF9CE7974FE0}" type="datetime1">
              <a:rPr lang="en-US" smtClean="0"/>
              <a:t>9/25/2018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9E6BBA7-545C-48A5-AEAB-8917EB9DEBB0}" type="slidenum">
              <a:rPr lang="en-US" smtClean="0"/>
              <a:t>‹#›</a:t>
            </a:fld>
            <a:endParaRPr lang="en-US" dirty="0"/>
          </a:p>
        </p:txBody>
      </p:sp>
    </p:spTree>
    <p:extLst>
      <p:ext uri="{BB962C8B-B14F-4D97-AF65-F5344CB8AC3E}">
        <p14:creationId xmlns:p14="http://schemas.microsoft.com/office/powerpoint/2010/main" val="34012438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2455E8-9F05-48C3-BB0B-A45C1F158D7B}" type="datetime1">
              <a:rPr lang="en-US" smtClean="0"/>
              <a:t>9/25/2018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9E6BBA7-545C-48A5-AEAB-8917EB9DEBB0}" type="slidenum">
              <a:rPr lang="en-US" smtClean="0"/>
              <a:t>‹#›</a:t>
            </a:fld>
            <a:endParaRPr lang="en-US" dirty="0"/>
          </a:p>
        </p:txBody>
      </p:sp>
    </p:spTree>
    <p:extLst>
      <p:ext uri="{BB962C8B-B14F-4D97-AF65-F5344CB8AC3E}">
        <p14:creationId xmlns:p14="http://schemas.microsoft.com/office/powerpoint/2010/main" val="36272297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4EAD09-FA10-4604-AA88-7647CCCABE45}" type="datetime1">
              <a:rPr lang="en-US" smtClean="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9E6BBA7-545C-48A5-AEAB-8917EB9DEBB0}" type="slidenum">
              <a:rPr lang="en-US" smtClean="0"/>
              <a:t>‹#›</a:t>
            </a:fld>
            <a:endParaRPr lang="en-US" dirty="0"/>
          </a:p>
        </p:txBody>
      </p:sp>
    </p:spTree>
    <p:extLst>
      <p:ext uri="{BB962C8B-B14F-4D97-AF65-F5344CB8AC3E}">
        <p14:creationId xmlns:p14="http://schemas.microsoft.com/office/powerpoint/2010/main" val="340377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6FD765C-4568-4BF4-8E06-AE6C4963545E}" type="datetime1">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585D58-C48C-4C48-BF75-6DD20409C896}" type="slidenum">
              <a:rPr lang="en-US" smtClean="0"/>
              <a:t>‹#›</a:t>
            </a:fld>
            <a:endParaRPr lang="en-US" dirty="0"/>
          </a:p>
        </p:txBody>
      </p:sp>
    </p:spTree>
    <p:extLst>
      <p:ext uri="{BB962C8B-B14F-4D97-AF65-F5344CB8AC3E}">
        <p14:creationId xmlns:p14="http://schemas.microsoft.com/office/powerpoint/2010/main" val="13471431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424BFD-7447-4A0C-AE8A-2CD915563C3F}" type="datetime1">
              <a:rPr lang="en-US" smtClean="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9E6BBA7-545C-48A5-AEAB-8917EB9DEBB0}" type="slidenum">
              <a:rPr lang="en-US" smtClean="0"/>
              <a:t>‹#›</a:t>
            </a:fld>
            <a:endParaRPr lang="en-US" dirty="0"/>
          </a:p>
        </p:txBody>
      </p:sp>
    </p:spTree>
    <p:extLst>
      <p:ext uri="{BB962C8B-B14F-4D97-AF65-F5344CB8AC3E}">
        <p14:creationId xmlns:p14="http://schemas.microsoft.com/office/powerpoint/2010/main" val="2263700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EE2362-031F-4D20-B04A-DC4F6C4C782B}" type="datetime1">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E6BBA7-545C-48A5-AEAB-8917EB9DEBB0}" type="slidenum">
              <a:rPr lang="en-US" smtClean="0"/>
              <a:t>‹#›</a:t>
            </a:fld>
            <a:endParaRPr lang="en-US" dirty="0"/>
          </a:p>
        </p:txBody>
      </p:sp>
    </p:spTree>
    <p:extLst>
      <p:ext uri="{BB962C8B-B14F-4D97-AF65-F5344CB8AC3E}">
        <p14:creationId xmlns:p14="http://schemas.microsoft.com/office/powerpoint/2010/main" val="2992063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36F50F-180E-4253-BE7C-A1E3BCEBA71C}" type="datetime1">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E6BBA7-545C-48A5-AEAB-8917EB9DEBB0}" type="slidenum">
              <a:rPr lang="en-US" smtClean="0"/>
              <a:t>‹#›</a:t>
            </a:fld>
            <a:endParaRPr lang="en-US" dirty="0"/>
          </a:p>
        </p:txBody>
      </p:sp>
    </p:spTree>
    <p:extLst>
      <p:ext uri="{BB962C8B-B14F-4D97-AF65-F5344CB8AC3E}">
        <p14:creationId xmlns:p14="http://schemas.microsoft.com/office/powerpoint/2010/main" val="3012467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6E3DBF-B790-4EC4-9D45-8CA68677B45B}" type="datetimeFigureOut">
              <a:rPr lang="en-US" smtClean="0"/>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16E9B-8CD1-4B5C-A57D-DD55216B8E14}" type="slidenum">
              <a:rPr lang="en-US" smtClean="0"/>
              <a:t>‹#›</a:t>
            </a:fld>
            <a:endParaRPr lang="en-US"/>
          </a:p>
        </p:txBody>
      </p:sp>
    </p:spTree>
    <p:extLst>
      <p:ext uri="{BB962C8B-B14F-4D97-AF65-F5344CB8AC3E}">
        <p14:creationId xmlns:p14="http://schemas.microsoft.com/office/powerpoint/2010/main" val="22891254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E3DBF-B790-4EC4-9D45-8CA68677B45B}" type="datetimeFigureOut">
              <a:rPr lang="en-US" smtClean="0"/>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16E9B-8CD1-4B5C-A57D-DD55216B8E14}" type="slidenum">
              <a:rPr lang="en-US" smtClean="0"/>
              <a:t>‹#›</a:t>
            </a:fld>
            <a:endParaRPr lang="en-US"/>
          </a:p>
        </p:txBody>
      </p:sp>
    </p:spTree>
    <p:extLst>
      <p:ext uri="{BB962C8B-B14F-4D97-AF65-F5344CB8AC3E}">
        <p14:creationId xmlns:p14="http://schemas.microsoft.com/office/powerpoint/2010/main" val="12666796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6E3DBF-B790-4EC4-9D45-8CA68677B45B}" type="datetimeFigureOut">
              <a:rPr lang="en-US" smtClean="0"/>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16E9B-8CD1-4B5C-A57D-DD55216B8E14}" type="slidenum">
              <a:rPr lang="en-US" smtClean="0"/>
              <a:t>‹#›</a:t>
            </a:fld>
            <a:endParaRPr lang="en-US"/>
          </a:p>
        </p:txBody>
      </p:sp>
    </p:spTree>
    <p:extLst>
      <p:ext uri="{BB962C8B-B14F-4D97-AF65-F5344CB8AC3E}">
        <p14:creationId xmlns:p14="http://schemas.microsoft.com/office/powerpoint/2010/main" val="16072642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16E3DBF-B790-4EC4-9D45-8CA68677B45B}" type="datetimeFigureOut">
              <a:rPr lang="en-US" smtClean="0"/>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E16E9B-8CD1-4B5C-A57D-DD55216B8E14}" type="slidenum">
              <a:rPr lang="en-US" smtClean="0"/>
              <a:t>‹#›</a:t>
            </a:fld>
            <a:endParaRPr lang="en-US"/>
          </a:p>
        </p:txBody>
      </p:sp>
    </p:spTree>
    <p:extLst>
      <p:ext uri="{BB962C8B-B14F-4D97-AF65-F5344CB8AC3E}">
        <p14:creationId xmlns:p14="http://schemas.microsoft.com/office/powerpoint/2010/main" val="4593130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6E3DBF-B790-4EC4-9D45-8CA68677B45B}" type="datetimeFigureOut">
              <a:rPr lang="en-US" smtClean="0"/>
              <a:t>9/25/2018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E16E9B-8CD1-4B5C-A57D-DD55216B8E14}" type="slidenum">
              <a:rPr lang="en-US" smtClean="0"/>
              <a:t>‹#›</a:t>
            </a:fld>
            <a:endParaRPr lang="en-US"/>
          </a:p>
        </p:txBody>
      </p:sp>
    </p:spTree>
    <p:extLst>
      <p:ext uri="{BB962C8B-B14F-4D97-AF65-F5344CB8AC3E}">
        <p14:creationId xmlns:p14="http://schemas.microsoft.com/office/powerpoint/2010/main" val="35582737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16E3DBF-B790-4EC4-9D45-8CA68677B45B}" type="datetimeFigureOut">
              <a:rPr lang="en-US" smtClean="0"/>
              <a:t>9/25/2018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E16E9B-8CD1-4B5C-A57D-DD55216B8E14}" type="slidenum">
              <a:rPr lang="en-US" smtClean="0"/>
              <a:t>‹#›</a:t>
            </a:fld>
            <a:endParaRPr lang="en-US"/>
          </a:p>
        </p:txBody>
      </p:sp>
    </p:spTree>
    <p:extLst>
      <p:ext uri="{BB962C8B-B14F-4D97-AF65-F5344CB8AC3E}">
        <p14:creationId xmlns:p14="http://schemas.microsoft.com/office/powerpoint/2010/main" val="13843737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E3DBF-B790-4EC4-9D45-8CA68677B45B}" type="datetimeFigureOut">
              <a:rPr lang="en-US" smtClean="0"/>
              <a:t>9/25/2018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E16E9B-8CD1-4B5C-A57D-DD55216B8E14}" type="slidenum">
              <a:rPr lang="en-US" smtClean="0"/>
              <a:t>‹#›</a:t>
            </a:fld>
            <a:endParaRPr lang="en-US"/>
          </a:p>
        </p:txBody>
      </p:sp>
    </p:spTree>
    <p:extLst>
      <p:ext uri="{BB962C8B-B14F-4D97-AF65-F5344CB8AC3E}">
        <p14:creationId xmlns:p14="http://schemas.microsoft.com/office/powerpoint/2010/main" val="1358036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C06286-BAE0-4C4A-BEA2-4AA22E567556}" type="datetime1">
              <a:rPr lang="en-US" smtClean="0"/>
              <a:t>9/25/2018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585D58-C48C-4C48-BF75-6DD20409C896}" type="slidenum">
              <a:rPr lang="en-US" smtClean="0"/>
              <a:t>‹#›</a:t>
            </a:fld>
            <a:endParaRPr lang="en-US" dirty="0"/>
          </a:p>
        </p:txBody>
      </p:sp>
    </p:spTree>
    <p:extLst>
      <p:ext uri="{BB962C8B-B14F-4D97-AF65-F5344CB8AC3E}">
        <p14:creationId xmlns:p14="http://schemas.microsoft.com/office/powerpoint/2010/main" val="57235329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6E3DBF-B790-4EC4-9D45-8CA68677B45B}" type="datetimeFigureOut">
              <a:rPr lang="en-US" smtClean="0"/>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E16E9B-8CD1-4B5C-A57D-DD55216B8E14}" type="slidenum">
              <a:rPr lang="en-US" smtClean="0"/>
              <a:t>‹#›</a:t>
            </a:fld>
            <a:endParaRPr lang="en-US"/>
          </a:p>
        </p:txBody>
      </p:sp>
    </p:spTree>
    <p:extLst>
      <p:ext uri="{BB962C8B-B14F-4D97-AF65-F5344CB8AC3E}">
        <p14:creationId xmlns:p14="http://schemas.microsoft.com/office/powerpoint/2010/main" val="330749399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16E3DBF-B790-4EC4-9D45-8CA68677B45B}" type="datetimeFigureOut">
              <a:rPr lang="en-US" smtClean="0"/>
              <a:t>9/25/2018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E16E9B-8CD1-4B5C-A57D-DD55216B8E14}" type="slidenum">
              <a:rPr lang="en-US" smtClean="0"/>
              <a:t>‹#›</a:t>
            </a:fld>
            <a:endParaRPr lang="en-US"/>
          </a:p>
        </p:txBody>
      </p:sp>
    </p:spTree>
    <p:extLst>
      <p:ext uri="{BB962C8B-B14F-4D97-AF65-F5344CB8AC3E}">
        <p14:creationId xmlns:p14="http://schemas.microsoft.com/office/powerpoint/2010/main" val="23468393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E3DBF-B790-4EC4-9D45-8CA68677B45B}" type="datetimeFigureOut">
              <a:rPr lang="en-US" smtClean="0"/>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16E9B-8CD1-4B5C-A57D-DD55216B8E14}" type="slidenum">
              <a:rPr lang="en-US" smtClean="0"/>
              <a:t>‹#›</a:t>
            </a:fld>
            <a:endParaRPr lang="en-US"/>
          </a:p>
        </p:txBody>
      </p:sp>
    </p:spTree>
    <p:extLst>
      <p:ext uri="{BB962C8B-B14F-4D97-AF65-F5344CB8AC3E}">
        <p14:creationId xmlns:p14="http://schemas.microsoft.com/office/powerpoint/2010/main" val="329998682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6E3DBF-B790-4EC4-9D45-8CA68677B45B}" type="datetimeFigureOut">
              <a:rPr lang="en-US" smtClean="0"/>
              <a:t>9/25/2018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E16E9B-8CD1-4B5C-A57D-DD55216B8E14}" type="slidenum">
              <a:rPr lang="en-US" smtClean="0"/>
              <a:t>‹#›</a:t>
            </a:fld>
            <a:endParaRPr lang="en-US"/>
          </a:p>
        </p:txBody>
      </p:sp>
    </p:spTree>
    <p:extLst>
      <p:ext uri="{BB962C8B-B14F-4D97-AF65-F5344CB8AC3E}">
        <p14:creationId xmlns:p14="http://schemas.microsoft.com/office/powerpoint/2010/main" val="4275466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BDA39F-FFEC-46FB-B6D7-2EE2A64C5782}" type="datetime1">
              <a:rPr lang="en-US" smtClean="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585D58-C48C-4C48-BF75-6DD20409C896}" type="slidenum">
              <a:rPr lang="en-US" smtClean="0"/>
              <a:t>‹#›</a:t>
            </a:fld>
            <a:endParaRPr lang="en-US" dirty="0"/>
          </a:p>
        </p:txBody>
      </p:sp>
    </p:spTree>
    <p:extLst>
      <p:ext uri="{BB962C8B-B14F-4D97-AF65-F5344CB8AC3E}">
        <p14:creationId xmlns:p14="http://schemas.microsoft.com/office/powerpoint/2010/main" val="2268000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2F3EAB8-B63C-4BE1-BB16-87C4113A6329}" type="datetime1">
              <a:rPr lang="en-US" smtClean="0"/>
              <a:t>9/25/2018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E585D58-C48C-4C48-BF75-6DD20409C896}" type="slidenum">
              <a:rPr lang="en-US" smtClean="0"/>
              <a:t>‹#›</a:t>
            </a:fld>
            <a:endParaRPr lang="en-US" dirty="0"/>
          </a:p>
        </p:txBody>
      </p:sp>
    </p:spTree>
    <p:extLst>
      <p:ext uri="{BB962C8B-B14F-4D97-AF65-F5344CB8AC3E}">
        <p14:creationId xmlns:p14="http://schemas.microsoft.com/office/powerpoint/2010/main" val="2222800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B43511A-E798-40AB-AD80-696FBC316FC2}" type="datetime1">
              <a:rPr lang="en-US" smtClean="0"/>
              <a:t>9/25/2018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E585D58-C48C-4C48-BF75-6DD20409C896}" type="slidenum">
              <a:rPr lang="en-US" smtClean="0"/>
              <a:t>‹#›</a:t>
            </a:fld>
            <a:endParaRPr lang="en-US" dirty="0"/>
          </a:p>
        </p:txBody>
      </p:sp>
    </p:spTree>
    <p:extLst>
      <p:ext uri="{BB962C8B-B14F-4D97-AF65-F5344CB8AC3E}">
        <p14:creationId xmlns:p14="http://schemas.microsoft.com/office/powerpoint/2010/main" val="788242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582109-8486-4BA8-BB84-F97E9A35FEA0}" type="datetime1">
              <a:rPr lang="en-US" smtClean="0"/>
              <a:t>9/25/2018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E585D58-C48C-4C48-BF75-6DD20409C896}" type="slidenum">
              <a:rPr lang="en-US" smtClean="0"/>
              <a:t>‹#›</a:t>
            </a:fld>
            <a:endParaRPr lang="en-US" dirty="0"/>
          </a:p>
        </p:txBody>
      </p:sp>
    </p:spTree>
    <p:extLst>
      <p:ext uri="{BB962C8B-B14F-4D97-AF65-F5344CB8AC3E}">
        <p14:creationId xmlns:p14="http://schemas.microsoft.com/office/powerpoint/2010/main" val="686063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CB78B4F-CA51-42F2-A0C0-A731CC15070E}" type="datetime1">
              <a:rPr lang="en-US" smtClean="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585D58-C48C-4C48-BF75-6DD20409C896}" type="slidenum">
              <a:rPr lang="en-US" smtClean="0"/>
              <a:t>‹#›</a:t>
            </a:fld>
            <a:endParaRPr lang="en-US" dirty="0"/>
          </a:p>
        </p:txBody>
      </p:sp>
    </p:spTree>
    <p:extLst>
      <p:ext uri="{BB962C8B-B14F-4D97-AF65-F5344CB8AC3E}">
        <p14:creationId xmlns:p14="http://schemas.microsoft.com/office/powerpoint/2010/main" val="958615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986287D-6D50-4F70-9022-B8BD9DDDE16A}" type="datetime1">
              <a:rPr lang="en-US" smtClean="0"/>
              <a:t>9/25/2018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585D58-C48C-4C48-BF75-6DD20409C896}" type="slidenum">
              <a:rPr lang="en-US" smtClean="0"/>
              <a:t>‹#›</a:t>
            </a:fld>
            <a:endParaRPr lang="en-US" dirty="0"/>
          </a:p>
        </p:txBody>
      </p:sp>
    </p:spTree>
    <p:extLst>
      <p:ext uri="{BB962C8B-B14F-4D97-AF65-F5344CB8AC3E}">
        <p14:creationId xmlns:p14="http://schemas.microsoft.com/office/powerpoint/2010/main" val="630851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D6E3B5-C01D-4CFB-AFE4-76E92242F6BE}" type="datetime1">
              <a:rPr lang="en-US" smtClean="0"/>
              <a:t>9/25/2018</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585D58-C48C-4C48-BF75-6DD20409C896}" type="slidenum">
              <a:rPr lang="en-US" smtClean="0"/>
              <a:t>‹#›</a:t>
            </a:fld>
            <a:endParaRPr lang="en-US" dirty="0"/>
          </a:p>
        </p:txBody>
      </p:sp>
    </p:spTree>
    <p:extLst>
      <p:ext uri="{BB962C8B-B14F-4D97-AF65-F5344CB8AC3E}">
        <p14:creationId xmlns:p14="http://schemas.microsoft.com/office/powerpoint/2010/main" val="10394125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4F6CA1-5A1A-4872-906F-CAADD03694F5}" type="datetime1">
              <a:rPr lang="en-US" smtClean="0"/>
              <a:t>9/25/2018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E6BBA7-545C-48A5-AEAB-8917EB9DEBB0}" type="slidenum">
              <a:rPr lang="en-US" smtClean="0"/>
              <a:t>‹#›</a:t>
            </a:fld>
            <a:endParaRPr lang="en-US" dirty="0"/>
          </a:p>
        </p:txBody>
      </p:sp>
    </p:spTree>
    <p:extLst>
      <p:ext uri="{BB962C8B-B14F-4D97-AF65-F5344CB8AC3E}">
        <p14:creationId xmlns:p14="http://schemas.microsoft.com/office/powerpoint/2010/main" val="381680284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E3DBF-B790-4EC4-9D45-8CA68677B45B}" type="datetimeFigureOut">
              <a:rPr lang="en-US" smtClean="0"/>
              <a:t>9/25/2018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E16E9B-8CD1-4B5C-A57D-DD55216B8E14}" type="slidenum">
              <a:rPr lang="en-US" smtClean="0"/>
              <a:t>‹#›</a:t>
            </a:fld>
            <a:endParaRPr lang="en-US"/>
          </a:p>
        </p:txBody>
      </p:sp>
    </p:spTree>
    <p:extLst>
      <p:ext uri="{BB962C8B-B14F-4D97-AF65-F5344CB8AC3E}">
        <p14:creationId xmlns:p14="http://schemas.microsoft.com/office/powerpoint/2010/main" val="138098489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5562600"/>
            <a:ext cx="9144000" cy="1295400"/>
            <a:chOff x="0" y="5562600"/>
            <a:chExt cx="9144000" cy="1295400"/>
          </a:xfrm>
        </p:grpSpPr>
        <p:sp>
          <p:nvSpPr>
            <p:cNvPr id="20" name="Rectangle 19"/>
            <p:cNvSpPr/>
            <p:nvPr/>
          </p:nvSpPr>
          <p:spPr>
            <a:xfrm>
              <a:off x="0" y="5715000"/>
              <a:ext cx="9144000" cy="1143000"/>
            </a:xfrm>
            <a:prstGeom prst="rect">
              <a:avLst/>
            </a:prstGeom>
            <a:solidFill>
              <a:srgbClr val="840A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2" name="Rectangle 21"/>
            <p:cNvSpPr/>
            <p:nvPr/>
          </p:nvSpPr>
          <p:spPr>
            <a:xfrm>
              <a:off x="0" y="5619750"/>
              <a:ext cx="9144000" cy="9525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1" name="Oval 20"/>
            <p:cNvSpPr/>
            <p:nvPr/>
          </p:nvSpPr>
          <p:spPr>
            <a:xfrm>
              <a:off x="685800" y="5762625"/>
              <a:ext cx="1409700" cy="1047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3" name="Rectangle 22"/>
            <p:cNvSpPr/>
            <p:nvPr/>
          </p:nvSpPr>
          <p:spPr>
            <a:xfrm>
              <a:off x="1123950" y="5562600"/>
              <a:ext cx="266700" cy="1295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25" name="Rectangle 24"/>
          <p:cNvSpPr/>
          <p:nvPr/>
        </p:nvSpPr>
        <p:spPr>
          <a:xfrm>
            <a:off x="1238250" y="5715000"/>
            <a:ext cx="7905750" cy="1143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29" name="Title 28"/>
          <p:cNvSpPr>
            <a:spLocks noGrp="1"/>
          </p:cNvSpPr>
          <p:nvPr>
            <p:ph type="ctrTitle"/>
          </p:nvPr>
        </p:nvSpPr>
        <p:spPr>
          <a:xfrm>
            <a:off x="372035" y="373626"/>
            <a:ext cx="8260688" cy="1568479"/>
          </a:xfrm>
        </p:spPr>
        <p:txBody>
          <a:bodyPr>
            <a:noAutofit/>
          </a:bodyPr>
          <a:lstStyle/>
          <a:p>
            <a:pPr algn="l"/>
            <a:r>
              <a:rPr lang="en-US" sz="2500" b="1" dirty="0">
                <a:solidFill>
                  <a:srgbClr val="840A4D"/>
                </a:solidFill>
                <a:latin typeface="Garamond" panose="02020404030301010803" pitchFamily="18" charset="0"/>
              </a:rPr>
              <a:t>TCJA Section 199A - Qualified Business Income Deduction </a:t>
            </a:r>
            <a:br>
              <a:rPr lang="en-US" sz="2400" b="1" dirty="0">
                <a:solidFill>
                  <a:srgbClr val="840A4D"/>
                </a:solidFill>
                <a:latin typeface="Garamond" panose="02020404030301010803" pitchFamily="18" charset="0"/>
              </a:rPr>
            </a:br>
            <a:br>
              <a:rPr lang="en-US" sz="2400" b="1" dirty="0">
                <a:solidFill>
                  <a:srgbClr val="840A4D"/>
                </a:solidFill>
                <a:latin typeface="Garamond" panose="02020404030301010803" pitchFamily="18" charset="0"/>
              </a:rPr>
            </a:br>
            <a:r>
              <a:rPr lang="en-US" sz="2400" b="1" dirty="0">
                <a:solidFill>
                  <a:srgbClr val="840A4D"/>
                </a:solidFill>
                <a:latin typeface="Garamond" panose="02020404030301010803" pitchFamily="18" charset="0"/>
              </a:rPr>
              <a:t>    What it means to Estates, Trusts and Entity Selection</a:t>
            </a:r>
            <a:br>
              <a:rPr lang="en-US" sz="2800" b="1" dirty="0">
                <a:solidFill>
                  <a:srgbClr val="840A4D"/>
                </a:solidFill>
                <a:latin typeface="Garamond" panose="02020404030301010803" pitchFamily="18" charset="0"/>
              </a:rPr>
            </a:br>
            <a:endParaRPr lang="en-US" sz="2800" dirty="0">
              <a:solidFill>
                <a:srgbClr val="840A4D"/>
              </a:solidFill>
              <a:latin typeface="Garamond" panose="02020404030301010803" pitchFamily="18" charset="0"/>
            </a:endParaRPr>
          </a:p>
        </p:txBody>
      </p:sp>
      <p:sp>
        <p:nvSpPr>
          <p:cNvPr id="17" name="Subtitle 5"/>
          <p:cNvSpPr>
            <a:spLocks noGrp="1"/>
          </p:cNvSpPr>
          <p:nvPr>
            <p:ph type="subTitle" idx="4294967295"/>
          </p:nvPr>
        </p:nvSpPr>
        <p:spPr>
          <a:xfrm>
            <a:off x="372035" y="2362200"/>
            <a:ext cx="3098752" cy="862781"/>
          </a:xfrm>
        </p:spPr>
        <p:txBody>
          <a:bodyPr>
            <a:normAutofit/>
          </a:bodyPr>
          <a:lstStyle/>
          <a:p>
            <a:pPr>
              <a:buNone/>
            </a:pPr>
            <a:r>
              <a:rPr lang="en-US" sz="2000" dirty="0">
                <a:solidFill>
                  <a:srgbClr val="080808"/>
                </a:solidFill>
                <a:cs typeface="Calibri"/>
              </a:rPr>
              <a:t>Delaware Trust Conference</a:t>
            </a:r>
          </a:p>
          <a:p>
            <a:pPr>
              <a:buNone/>
            </a:pPr>
            <a:r>
              <a:rPr lang="en-US" sz="2000" dirty="0">
                <a:solidFill>
                  <a:srgbClr val="080808"/>
                </a:solidFill>
                <a:cs typeface="Calibri"/>
              </a:rPr>
              <a:t>October 24, 2018</a:t>
            </a:r>
          </a:p>
          <a:p>
            <a:pPr>
              <a:buNone/>
            </a:pPr>
            <a:endParaRPr lang="en-US" sz="2000" i="1" dirty="0">
              <a:solidFill>
                <a:srgbClr val="080808"/>
              </a:solidFill>
              <a:cs typeface="Calibri"/>
            </a:endParaRPr>
          </a:p>
          <a:p>
            <a:pPr>
              <a:buNone/>
            </a:pPr>
            <a:endParaRPr lang="en-US" sz="1900" dirty="0">
              <a:solidFill>
                <a:srgbClr val="080808"/>
              </a:solidFill>
              <a:latin typeface="Calibri"/>
              <a:cs typeface="Calibri"/>
            </a:endParaRPr>
          </a:p>
          <a:p>
            <a:pPr>
              <a:buNone/>
            </a:pPr>
            <a:endParaRPr lang="en-US" dirty="0">
              <a:solidFill>
                <a:srgbClr val="080808"/>
              </a:solidFill>
              <a:latin typeface="Calibri"/>
              <a:cs typeface="Calibri"/>
            </a:endParaRPr>
          </a:p>
          <a:p>
            <a:pPr>
              <a:buNone/>
            </a:pPr>
            <a:endParaRPr lang="en-US" sz="3100" dirty="0">
              <a:solidFill>
                <a:srgbClr val="080808"/>
              </a:solidFill>
              <a:latin typeface="Calibri"/>
              <a:cs typeface="Calibri"/>
            </a:endParaRPr>
          </a:p>
          <a:p>
            <a:endParaRPr lang="en-US" sz="3200" dirty="0">
              <a:solidFill>
                <a:srgbClr val="080808"/>
              </a:solidFill>
              <a:latin typeface="Calibri"/>
              <a:cs typeface="Calibri"/>
            </a:endParaRPr>
          </a:p>
        </p:txBody>
      </p:sp>
      <p:sp>
        <p:nvSpPr>
          <p:cNvPr id="3" name="TextBox 2">
            <a:extLst>
              <a:ext uri="{FF2B5EF4-FFF2-40B4-BE49-F238E27FC236}">
                <a16:creationId xmlns:a16="http://schemas.microsoft.com/office/drawing/2014/main" id="{C0A635E3-6224-4371-B20C-330C340CB9CD}"/>
              </a:ext>
            </a:extLst>
          </p:cNvPr>
          <p:cNvSpPr txBox="1"/>
          <p:nvPr/>
        </p:nvSpPr>
        <p:spPr>
          <a:xfrm>
            <a:off x="372035" y="3754623"/>
            <a:ext cx="2400662" cy="646331"/>
          </a:xfrm>
          <a:prstGeom prst="rect">
            <a:avLst/>
          </a:prstGeom>
          <a:noFill/>
        </p:spPr>
        <p:txBody>
          <a:bodyPr wrap="square" rtlCol="0">
            <a:spAutoFit/>
          </a:bodyPr>
          <a:lstStyle/>
          <a:p>
            <a:r>
              <a:rPr lang="en-US" dirty="0"/>
              <a:t>Jordon Rosen, Director</a:t>
            </a:r>
          </a:p>
          <a:p>
            <a:endParaRPr lang="en-US" dirty="0"/>
          </a:p>
        </p:txBody>
      </p:sp>
      <p:pic>
        <p:nvPicPr>
          <p:cNvPr id="13" name="Picture 12">
            <a:extLst>
              <a:ext uri="{FF2B5EF4-FFF2-40B4-BE49-F238E27FC236}">
                <a16:creationId xmlns:a16="http://schemas.microsoft.com/office/drawing/2014/main" id="{4D66660C-65E7-49C4-91B0-0A851EF1E3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58843" y="4340421"/>
            <a:ext cx="1870387" cy="594360"/>
          </a:xfrm>
          <a:prstGeom prst="rect">
            <a:avLst/>
          </a:prstGeom>
        </p:spPr>
      </p:pic>
      <p:sp>
        <p:nvSpPr>
          <p:cNvPr id="4" name="TextBox 3">
            <a:extLst>
              <a:ext uri="{FF2B5EF4-FFF2-40B4-BE49-F238E27FC236}">
                <a16:creationId xmlns:a16="http://schemas.microsoft.com/office/drawing/2014/main" id="{37F48351-E348-4D09-B457-D5F3F89B0076}"/>
              </a:ext>
            </a:extLst>
          </p:cNvPr>
          <p:cNvSpPr txBox="1"/>
          <p:nvPr/>
        </p:nvSpPr>
        <p:spPr>
          <a:xfrm>
            <a:off x="3323303" y="3754623"/>
            <a:ext cx="2507226" cy="369332"/>
          </a:xfrm>
          <a:prstGeom prst="rect">
            <a:avLst/>
          </a:prstGeom>
          <a:noFill/>
        </p:spPr>
        <p:txBody>
          <a:bodyPr wrap="square" rtlCol="0">
            <a:spAutoFit/>
          </a:bodyPr>
          <a:lstStyle/>
          <a:p>
            <a:r>
              <a:rPr lang="en-US" dirty="0"/>
              <a:t>Bruce W. </a:t>
            </a:r>
            <a:r>
              <a:rPr lang="en-US" dirty="0" err="1"/>
              <a:t>Tigani</a:t>
            </a:r>
            <a:r>
              <a:rPr lang="en-US" dirty="0"/>
              <a:t>, Partner</a:t>
            </a:r>
          </a:p>
        </p:txBody>
      </p:sp>
      <p:pic>
        <p:nvPicPr>
          <p:cNvPr id="6" name="Picture 5">
            <a:extLst>
              <a:ext uri="{FF2B5EF4-FFF2-40B4-BE49-F238E27FC236}">
                <a16:creationId xmlns:a16="http://schemas.microsoft.com/office/drawing/2014/main" id="{330142CE-9AE5-45FB-B953-6FFA6E6E27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39499" y="4377726"/>
            <a:ext cx="2265002" cy="660170"/>
          </a:xfrm>
          <a:prstGeom prst="rect">
            <a:avLst/>
          </a:prstGeom>
        </p:spPr>
      </p:pic>
      <p:sp>
        <p:nvSpPr>
          <p:cNvPr id="7" name="TextBox 6">
            <a:extLst>
              <a:ext uri="{FF2B5EF4-FFF2-40B4-BE49-F238E27FC236}">
                <a16:creationId xmlns:a16="http://schemas.microsoft.com/office/drawing/2014/main" id="{9A802DB8-EF94-4078-BE42-1B67888B43BA}"/>
              </a:ext>
            </a:extLst>
          </p:cNvPr>
          <p:cNvSpPr txBox="1"/>
          <p:nvPr/>
        </p:nvSpPr>
        <p:spPr>
          <a:xfrm>
            <a:off x="5944247" y="3754623"/>
            <a:ext cx="3007895" cy="369332"/>
          </a:xfrm>
          <a:prstGeom prst="rect">
            <a:avLst/>
          </a:prstGeom>
          <a:noFill/>
        </p:spPr>
        <p:txBody>
          <a:bodyPr wrap="square" rtlCol="0">
            <a:spAutoFit/>
          </a:bodyPr>
          <a:lstStyle/>
          <a:p>
            <a:r>
              <a:rPr lang="en-US" dirty="0"/>
              <a:t>Jerome K. Grossman, Partner</a:t>
            </a:r>
          </a:p>
        </p:txBody>
      </p:sp>
      <p:pic>
        <p:nvPicPr>
          <p:cNvPr id="9" name="Picture 8">
            <a:extLst>
              <a:ext uri="{FF2B5EF4-FFF2-40B4-BE49-F238E27FC236}">
                <a16:creationId xmlns:a16="http://schemas.microsoft.com/office/drawing/2014/main" id="{EE923772-6512-4524-BD39-34A96BB2831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14770" y="4187294"/>
            <a:ext cx="1466850" cy="1287073"/>
          </a:xfrm>
          <a:prstGeom prst="rect">
            <a:avLst/>
          </a:prstGeom>
        </p:spPr>
      </p:pic>
      <p:sp>
        <p:nvSpPr>
          <p:cNvPr id="10" name="TextBox 9">
            <a:extLst>
              <a:ext uri="{FF2B5EF4-FFF2-40B4-BE49-F238E27FC236}">
                <a16:creationId xmlns:a16="http://schemas.microsoft.com/office/drawing/2014/main" id="{E62537BA-762D-46CF-AE9F-19BC871BA4FD}"/>
              </a:ext>
            </a:extLst>
          </p:cNvPr>
          <p:cNvSpPr txBox="1"/>
          <p:nvPr/>
        </p:nvSpPr>
        <p:spPr>
          <a:xfrm>
            <a:off x="372035" y="3146978"/>
            <a:ext cx="3405881" cy="369332"/>
          </a:xfrm>
          <a:prstGeom prst="rect">
            <a:avLst/>
          </a:prstGeom>
          <a:noFill/>
        </p:spPr>
        <p:txBody>
          <a:bodyPr wrap="square" rtlCol="0">
            <a:spAutoFit/>
          </a:bodyPr>
          <a:lstStyle/>
          <a:p>
            <a:r>
              <a:rPr lang="en-US" dirty="0"/>
              <a:t>Presented By : </a:t>
            </a:r>
          </a:p>
        </p:txBody>
      </p:sp>
    </p:spTree>
    <p:extLst>
      <p:ext uri="{BB962C8B-B14F-4D97-AF65-F5344CB8AC3E}">
        <p14:creationId xmlns:p14="http://schemas.microsoft.com/office/powerpoint/2010/main" val="146835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800" dirty="0">
                <a:solidFill>
                  <a:schemeClr val="bg1">
                    <a:lumMod val="50000"/>
                  </a:schemeClr>
                </a:solidFill>
              </a:rPr>
              <a:t>With respect to a qualified trade or business</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800" dirty="0">
                <a:solidFill>
                  <a:schemeClr val="bg1">
                    <a:lumMod val="50000"/>
                  </a:schemeClr>
                </a:solidFill>
              </a:rPr>
              <a:t>Tangible property (personal or real), subject to the allowance for depreciation under Section 167</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800" dirty="0">
                <a:solidFill>
                  <a:schemeClr val="bg1">
                    <a:lumMod val="50000"/>
                  </a:schemeClr>
                </a:solidFill>
              </a:rPr>
              <a:t>Held for use in a qualified t/b at the close of the taxable year,</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800" dirty="0">
                <a:solidFill>
                  <a:schemeClr val="bg1">
                    <a:lumMod val="50000"/>
                  </a:schemeClr>
                </a:solidFill>
              </a:rPr>
              <a:t>Used at any point during the taxable year in the production of qualified business income, and</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800" dirty="0">
                <a:solidFill>
                  <a:schemeClr val="bg1">
                    <a:lumMod val="50000"/>
                  </a:schemeClr>
                </a:solidFill>
              </a:rPr>
              <a:t>the depreciation period has not ended before the close of the taxable year.</a:t>
            </a:r>
          </a:p>
          <a:p>
            <a:pPr marL="857250" lvl="2" indent="0">
              <a:buClr>
                <a:srgbClr val="840A4D"/>
              </a:buClr>
              <a:buNone/>
            </a:pPr>
            <a:endParaRPr lang="en-US" dirty="0"/>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600" b="1" dirty="0">
                <a:solidFill>
                  <a:srgbClr val="840A4D"/>
                </a:solidFill>
                <a:latin typeface="Garamond" panose="02020404030301010803" pitchFamily="18" charset="0"/>
              </a:rPr>
              <a:t>Qualified Property</a:t>
            </a:r>
            <a:endPar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endParaRPr>
          </a:p>
        </p:txBody>
      </p:sp>
      <p:sp>
        <p:nvSpPr>
          <p:cNvPr id="4" name="Slide Number Placeholder 3">
            <a:extLst>
              <a:ext uri="{FF2B5EF4-FFF2-40B4-BE49-F238E27FC236}">
                <a16:creationId xmlns:a16="http://schemas.microsoft.com/office/drawing/2014/main" id="{D1995A10-0E17-4F9B-BF68-3513686F9DC5}"/>
              </a:ext>
            </a:extLst>
          </p:cNvPr>
          <p:cNvSpPr>
            <a:spLocks noGrp="1"/>
          </p:cNvSpPr>
          <p:nvPr>
            <p:ph type="sldNum" sz="quarter" idx="12"/>
          </p:nvPr>
        </p:nvSpPr>
        <p:spPr/>
        <p:txBody>
          <a:bodyPr/>
          <a:lstStyle/>
          <a:p>
            <a:fld id="{79E6BBA7-545C-48A5-AEAB-8917EB9DEBB0}" type="slidenum">
              <a:rPr lang="en-US" smtClean="0"/>
              <a:t>10</a:t>
            </a:fld>
            <a:endParaRPr lang="en-US" dirty="0"/>
          </a:p>
        </p:txBody>
      </p:sp>
    </p:spTree>
    <p:extLst>
      <p:ext uri="{BB962C8B-B14F-4D97-AF65-F5344CB8AC3E}">
        <p14:creationId xmlns:p14="http://schemas.microsoft.com/office/powerpoint/2010/main" val="1364587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800" dirty="0">
                <a:solidFill>
                  <a:schemeClr val="bg1">
                    <a:lumMod val="50000"/>
                  </a:schemeClr>
                </a:solidFill>
              </a:rPr>
              <a:t>Depreciable period-</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800" dirty="0">
                <a:solidFill>
                  <a:schemeClr val="bg1">
                    <a:lumMod val="50000"/>
                  </a:schemeClr>
                </a:solidFill>
              </a:rPr>
              <a:t>Beginning on the date placed in service by the taxpayer</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800" dirty="0">
                <a:solidFill>
                  <a:schemeClr val="bg1">
                    <a:lumMod val="50000"/>
                  </a:schemeClr>
                </a:solidFill>
              </a:rPr>
              <a:t>Ending on the later of</a:t>
            </a:r>
          </a:p>
          <a:p>
            <a:pPr marL="1082675" lvl="2"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600" dirty="0">
                <a:solidFill>
                  <a:schemeClr val="bg1">
                    <a:lumMod val="50000"/>
                  </a:schemeClr>
                </a:solidFill>
              </a:rPr>
              <a:t>Date which is 10 years after such date, or</a:t>
            </a:r>
          </a:p>
          <a:p>
            <a:pPr marL="1082675" lvl="2"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600" dirty="0">
                <a:solidFill>
                  <a:schemeClr val="bg1">
                    <a:lumMod val="50000"/>
                  </a:schemeClr>
                </a:solidFill>
              </a:rPr>
              <a:t>the last day of full year in the applicable recovery period that would apply to the property under Section 168</a:t>
            </a:r>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600" b="1" dirty="0">
                <a:solidFill>
                  <a:srgbClr val="840A4D"/>
                </a:solidFill>
                <a:latin typeface="Garamond" panose="02020404030301010803" pitchFamily="18" charset="0"/>
              </a:rPr>
              <a:t>Qualified Property Continued</a:t>
            </a:r>
            <a:endPar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endParaRPr>
          </a:p>
        </p:txBody>
      </p:sp>
      <p:sp>
        <p:nvSpPr>
          <p:cNvPr id="4" name="Slide Number Placeholder 3">
            <a:extLst>
              <a:ext uri="{FF2B5EF4-FFF2-40B4-BE49-F238E27FC236}">
                <a16:creationId xmlns:a16="http://schemas.microsoft.com/office/drawing/2014/main" id="{EA7464AA-F8D3-41DB-82A8-F131763B7B6B}"/>
              </a:ext>
            </a:extLst>
          </p:cNvPr>
          <p:cNvSpPr>
            <a:spLocks noGrp="1"/>
          </p:cNvSpPr>
          <p:nvPr>
            <p:ph type="sldNum" sz="quarter" idx="12"/>
          </p:nvPr>
        </p:nvSpPr>
        <p:spPr/>
        <p:txBody>
          <a:bodyPr/>
          <a:lstStyle/>
          <a:p>
            <a:fld id="{79E6BBA7-545C-48A5-AEAB-8917EB9DEBB0}" type="slidenum">
              <a:rPr lang="en-US" smtClean="0"/>
              <a:t>11</a:t>
            </a:fld>
            <a:endParaRPr lang="en-US" dirty="0"/>
          </a:p>
        </p:txBody>
      </p:sp>
    </p:spTree>
    <p:extLst>
      <p:ext uri="{BB962C8B-B14F-4D97-AF65-F5344CB8AC3E}">
        <p14:creationId xmlns:p14="http://schemas.microsoft.com/office/powerpoint/2010/main" val="133042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normAutofit lnSpcReduction="10000"/>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800" dirty="0">
                <a:solidFill>
                  <a:schemeClr val="bg1">
                    <a:lumMod val="50000"/>
                  </a:schemeClr>
                </a:solidFill>
              </a:rPr>
              <a:t>Generally does not apply</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800" dirty="0">
                <a:solidFill>
                  <a:schemeClr val="bg1">
                    <a:lumMod val="50000"/>
                  </a:schemeClr>
                </a:solidFill>
              </a:rPr>
              <a:t>Exception if taxable income of individual does not exceed $315,000  (MFJ), $157,500 (for others).</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800" dirty="0">
                <a:solidFill>
                  <a:schemeClr val="bg1">
                    <a:lumMod val="50000"/>
                  </a:schemeClr>
                </a:solidFill>
              </a:rPr>
              <a:t>Exception is phased-out over the next $100,000 (MFJ), $50,000 (for others)</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800" dirty="0">
                <a:solidFill>
                  <a:schemeClr val="bg1">
                    <a:lumMod val="50000"/>
                  </a:schemeClr>
                </a:solidFill>
              </a:rPr>
              <a:t>QBI deduction does not apply to the business of performing services as an employee.</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800" dirty="0">
                <a:solidFill>
                  <a:schemeClr val="bg1">
                    <a:lumMod val="50000"/>
                  </a:schemeClr>
                </a:solidFill>
              </a:rPr>
              <a:t>Specified services include any trade or business involving the performance of services in the field of health, law, accounting, actuarial sciences, performing arts, consulting, athletics, financial services, brokerage services, or any trade or business where the principal asset of such trade or business is the reputation or skill of one or more of its employees or owners, or which involves the performance of services that consist of investing and investment management trading, or dealing in securities, partnership interest, or commodities (but not engineers and architects). </a:t>
            </a:r>
          </a:p>
          <a:p>
            <a:pPr marL="0" indent="0">
              <a:spcBef>
                <a:spcPts val="200"/>
              </a:spcBef>
              <a:spcAft>
                <a:spcPts val="400"/>
              </a:spcAft>
              <a:buClr>
                <a:srgbClr val="840A4D"/>
              </a:buClr>
              <a:buSzPct val="115000"/>
              <a:buNone/>
            </a:pPr>
            <a:endParaRPr lang="en-US" dirty="0"/>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rPr>
              <a:t>QBI Deduction for Specified Service Industry</a:t>
            </a:r>
          </a:p>
        </p:txBody>
      </p:sp>
      <p:sp>
        <p:nvSpPr>
          <p:cNvPr id="4" name="Slide Number Placeholder 3">
            <a:extLst>
              <a:ext uri="{FF2B5EF4-FFF2-40B4-BE49-F238E27FC236}">
                <a16:creationId xmlns:a16="http://schemas.microsoft.com/office/drawing/2014/main" id="{316400BE-B664-4F19-84EE-A12632C56AC0}"/>
              </a:ext>
            </a:extLst>
          </p:cNvPr>
          <p:cNvSpPr>
            <a:spLocks noGrp="1"/>
          </p:cNvSpPr>
          <p:nvPr>
            <p:ph type="sldNum" sz="quarter" idx="12"/>
          </p:nvPr>
        </p:nvSpPr>
        <p:spPr/>
        <p:txBody>
          <a:bodyPr/>
          <a:lstStyle/>
          <a:p>
            <a:fld id="{79E6BBA7-545C-48A5-AEAB-8917EB9DEBB0}" type="slidenum">
              <a:rPr lang="en-US" smtClean="0"/>
              <a:t>12</a:t>
            </a:fld>
            <a:endParaRPr lang="en-US" dirty="0"/>
          </a:p>
        </p:txBody>
      </p:sp>
    </p:spTree>
    <p:extLst>
      <p:ext uri="{BB962C8B-B14F-4D97-AF65-F5344CB8AC3E}">
        <p14:creationId xmlns:p14="http://schemas.microsoft.com/office/powerpoint/2010/main" val="1949263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600" dirty="0">
                <a:solidFill>
                  <a:schemeClr val="bg1">
                    <a:lumMod val="50000"/>
                  </a:schemeClr>
                </a:solidFill>
              </a:rPr>
              <a:t>Basic Rule: Combined QBI deduction cannot exceed taxable income</a:t>
            </a:r>
          </a:p>
          <a:p>
            <a:pPr marL="225425" lvl="1" indent="0">
              <a:lnSpc>
                <a:spcPct val="110000"/>
              </a:lnSpc>
              <a:spcBef>
                <a:spcPts val="200"/>
              </a:spcBef>
              <a:spcAft>
                <a:spcPts val="400"/>
              </a:spcAft>
              <a:buClr>
                <a:srgbClr val="840A4D"/>
              </a:buClr>
              <a:buSzPct val="115000"/>
              <a:buNone/>
              <a:defRPr/>
            </a:pPr>
            <a:r>
              <a:rPr lang="en-US" sz="1600" dirty="0">
                <a:solidFill>
                  <a:schemeClr val="bg1">
                    <a:lumMod val="50000"/>
                  </a:schemeClr>
                </a:solidFill>
              </a:rPr>
              <a:t>(net of capital gains) x 20%</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600" dirty="0">
                <a:solidFill>
                  <a:schemeClr val="bg1">
                    <a:lumMod val="50000"/>
                  </a:schemeClr>
                </a:solidFill>
              </a:rPr>
              <a:t>John is a married accountant with business income of $150,000</a:t>
            </a:r>
          </a:p>
          <a:p>
            <a:pPr marL="682625" lvl="1" indent="-273050">
              <a:spcBef>
                <a:spcPts val="300"/>
              </a:spcBef>
              <a:spcAft>
                <a:spcPts val="500"/>
              </a:spcAft>
              <a:buClr>
                <a:srgbClr val="840A4D"/>
              </a:buClr>
              <a:buSzPct val="80000"/>
              <a:buFont typeface="Courier New" panose="02070309020205020404" pitchFamily="49" charset="0"/>
              <a:buChar char="o"/>
              <a:defRPr/>
            </a:pPr>
            <a:r>
              <a:rPr lang="en-US" sz="1600" dirty="0">
                <a:solidFill>
                  <a:schemeClr val="bg1">
                    <a:lumMod val="50000"/>
                  </a:schemeClr>
                </a:solidFill>
              </a:rPr>
              <a:t>QBI Deduction: $150,000 x .20 = $30,000</a:t>
            </a:r>
          </a:p>
          <a:p>
            <a:pPr marL="682625" lvl="1" indent="-273050">
              <a:spcBef>
                <a:spcPts val="300"/>
              </a:spcBef>
              <a:spcAft>
                <a:spcPts val="500"/>
              </a:spcAft>
              <a:buClr>
                <a:srgbClr val="840A4D"/>
              </a:buClr>
              <a:buSzPct val="80000"/>
              <a:buFont typeface="Courier New" panose="02070309020205020404" pitchFamily="49" charset="0"/>
              <a:buChar char="o"/>
              <a:defRPr/>
            </a:pPr>
            <a:r>
              <a:rPr lang="en-US" sz="1600" dirty="0">
                <a:solidFill>
                  <a:schemeClr val="bg1">
                    <a:lumMod val="50000"/>
                  </a:schemeClr>
                </a:solidFill>
              </a:rPr>
              <a:t>Net Taxable Income: $200,000</a:t>
            </a:r>
          </a:p>
          <a:p>
            <a:pPr marL="682625" lvl="1" indent="-273050">
              <a:spcBef>
                <a:spcPts val="300"/>
              </a:spcBef>
              <a:spcAft>
                <a:spcPts val="500"/>
              </a:spcAft>
              <a:buClr>
                <a:srgbClr val="840A4D"/>
              </a:buClr>
              <a:buSzPct val="80000"/>
              <a:buFont typeface="Courier New" panose="02070309020205020404" pitchFamily="49" charset="0"/>
              <a:buChar char="o"/>
              <a:defRPr/>
            </a:pPr>
            <a:r>
              <a:rPr lang="en-US" sz="1600" dirty="0">
                <a:solidFill>
                  <a:schemeClr val="bg1">
                    <a:lumMod val="50000"/>
                  </a:schemeClr>
                </a:solidFill>
              </a:rPr>
              <a:t>$200,000 x .20 = $40,000</a:t>
            </a:r>
          </a:p>
          <a:p>
            <a:pPr marL="682625" lvl="1" indent="-273050">
              <a:spcBef>
                <a:spcPts val="300"/>
              </a:spcBef>
              <a:spcAft>
                <a:spcPts val="500"/>
              </a:spcAft>
              <a:buClr>
                <a:srgbClr val="840A4D"/>
              </a:buClr>
              <a:buSzPct val="80000"/>
              <a:buFont typeface="Courier New" panose="02070309020205020404" pitchFamily="49" charset="0"/>
              <a:buChar char="o"/>
              <a:defRPr/>
            </a:pPr>
            <a:r>
              <a:rPr lang="en-US" sz="1600" dirty="0">
                <a:solidFill>
                  <a:schemeClr val="bg1">
                    <a:lumMod val="50000"/>
                  </a:schemeClr>
                </a:solidFill>
              </a:rPr>
              <a:t>QBI deduction is not limited</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600" dirty="0">
                <a:solidFill>
                  <a:schemeClr val="bg1">
                    <a:lumMod val="50000"/>
                  </a:schemeClr>
                </a:solidFill>
              </a:rPr>
              <a:t>Mary is a married accountant with business income of $250,000</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600" dirty="0">
                <a:solidFill>
                  <a:schemeClr val="bg1">
                    <a:lumMod val="50000"/>
                  </a:schemeClr>
                </a:solidFill>
              </a:rPr>
              <a:t>QBI Deduction: $250,000 x .20 = $50,000</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600" dirty="0">
                <a:solidFill>
                  <a:schemeClr val="bg1">
                    <a:lumMod val="50000"/>
                  </a:schemeClr>
                </a:solidFill>
              </a:rPr>
              <a:t>Net Taxable Income: $200,000</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600" dirty="0">
                <a:solidFill>
                  <a:schemeClr val="bg1">
                    <a:lumMod val="50000"/>
                  </a:schemeClr>
                </a:solidFill>
              </a:rPr>
              <a:t>$200,000 x .20 = $40,000</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600" dirty="0">
                <a:solidFill>
                  <a:schemeClr val="bg1">
                    <a:lumMod val="50000"/>
                  </a:schemeClr>
                </a:solidFill>
              </a:rPr>
              <a:t>QBI deduction is limited to $40,000</a:t>
            </a:r>
          </a:p>
          <a:p>
            <a:pPr marL="0" indent="0">
              <a:spcBef>
                <a:spcPts val="200"/>
              </a:spcBef>
              <a:spcAft>
                <a:spcPts val="400"/>
              </a:spcAft>
              <a:buClr>
                <a:srgbClr val="840A4D"/>
              </a:buClr>
              <a:buSzPct val="115000"/>
              <a:buNone/>
            </a:pPr>
            <a:endParaRPr lang="en-US" dirty="0"/>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rPr>
              <a:t>QBI Examples: Example #1</a:t>
            </a:r>
          </a:p>
        </p:txBody>
      </p:sp>
      <p:sp>
        <p:nvSpPr>
          <p:cNvPr id="4" name="Slide Number Placeholder 3">
            <a:extLst>
              <a:ext uri="{FF2B5EF4-FFF2-40B4-BE49-F238E27FC236}">
                <a16:creationId xmlns:a16="http://schemas.microsoft.com/office/drawing/2014/main" id="{D8119500-5C80-41B7-92BC-21EAE182E283}"/>
              </a:ext>
            </a:extLst>
          </p:cNvPr>
          <p:cNvSpPr>
            <a:spLocks noGrp="1"/>
          </p:cNvSpPr>
          <p:nvPr>
            <p:ph type="sldNum" sz="quarter" idx="12"/>
          </p:nvPr>
        </p:nvSpPr>
        <p:spPr/>
        <p:txBody>
          <a:bodyPr/>
          <a:lstStyle/>
          <a:p>
            <a:fld id="{79E6BBA7-545C-48A5-AEAB-8917EB9DEBB0}" type="slidenum">
              <a:rPr lang="en-US" smtClean="0"/>
              <a:t>13</a:t>
            </a:fld>
            <a:endParaRPr lang="en-US" dirty="0"/>
          </a:p>
        </p:txBody>
      </p:sp>
    </p:spTree>
    <p:extLst>
      <p:ext uri="{BB962C8B-B14F-4D97-AF65-F5344CB8AC3E}">
        <p14:creationId xmlns:p14="http://schemas.microsoft.com/office/powerpoint/2010/main" val="468200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525376"/>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0" lvl="1" indent="0">
              <a:lnSpc>
                <a:spcPct val="110000"/>
              </a:lnSpc>
              <a:spcBef>
                <a:spcPts val="200"/>
              </a:spcBef>
              <a:spcAft>
                <a:spcPts val="400"/>
              </a:spcAft>
              <a:buClr>
                <a:srgbClr val="840A4D"/>
              </a:buClr>
              <a:buSzPct val="115000"/>
              <a:buNone/>
              <a:defRPr/>
            </a:pPr>
            <a:r>
              <a:rPr lang="en-US" sz="1700" b="1" dirty="0"/>
              <a:t>For Non-Specified Service Businesses: </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When taxable income exceeds $415,000 (MFJ), the QBI deduction is limited to the greater of:</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700" dirty="0">
                <a:solidFill>
                  <a:schemeClr val="bg1">
                    <a:lumMod val="50000"/>
                  </a:schemeClr>
                </a:solidFill>
              </a:rPr>
              <a:t>50% of Wages or</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700" dirty="0">
                <a:solidFill>
                  <a:schemeClr val="bg1">
                    <a:lumMod val="50000"/>
                  </a:schemeClr>
                </a:solidFill>
              </a:rPr>
              <a:t>25% of Wages </a:t>
            </a:r>
            <a:r>
              <a:rPr lang="en-US" sz="1700" b="1" dirty="0">
                <a:solidFill>
                  <a:srgbClr val="840A4D"/>
                </a:solidFill>
              </a:rPr>
              <a:t>PLUS</a:t>
            </a:r>
            <a:r>
              <a:rPr lang="en-US" sz="1700" dirty="0">
                <a:solidFill>
                  <a:schemeClr val="bg1">
                    <a:lumMod val="50000"/>
                  </a:schemeClr>
                </a:solidFill>
              </a:rPr>
              <a:t> 2.5% of unadjusted basis of property</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Bruce is married and has a yard cleaning company and has taxable income of $600,000 and the QBI amount from the company is $100,000. The company pays wages of $50,000 and has nominal assets</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Lesser of:</a:t>
            </a:r>
          </a:p>
          <a:p>
            <a:pPr marL="682625" lvl="1" indent="-273050">
              <a:spcBef>
                <a:spcPts val="300"/>
              </a:spcBef>
              <a:spcAft>
                <a:spcPts val="500"/>
              </a:spcAft>
              <a:buClr>
                <a:srgbClr val="840A4D"/>
              </a:buClr>
              <a:buSzPct val="80000"/>
              <a:buFont typeface="Courier New" panose="02070309020205020404" pitchFamily="49" charset="0"/>
              <a:buChar char="o"/>
              <a:defRPr/>
            </a:pPr>
            <a:r>
              <a:rPr lang="en-US" sz="1700" dirty="0">
                <a:solidFill>
                  <a:schemeClr val="bg1">
                    <a:lumMod val="50000"/>
                  </a:schemeClr>
                </a:solidFill>
              </a:rPr>
              <a:t>$100,000 x .20 = $20,000</a:t>
            </a:r>
          </a:p>
          <a:p>
            <a:pPr marL="682625" lvl="1" indent="-273050">
              <a:spcBef>
                <a:spcPts val="300"/>
              </a:spcBef>
              <a:spcAft>
                <a:spcPts val="500"/>
              </a:spcAft>
              <a:buClr>
                <a:srgbClr val="840A4D"/>
              </a:buClr>
              <a:buSzPct val="80000"/>
              <a:buFont typeface="Courier New" panose="02070309020205020404" pitchFamily="49" charset="0"/>
              <a:buChar char="o"/>
              <a:defRPr/>
            </a:pPr>
            <a:r>
              <a:rPr lang="en-US" sz="1700" dirty="0">
                <a:solidFill>
                  <a:schemeClr val="bg1">
                    <a:lumMod val="50000"/>
                  </a:schemeClr>
                </a:solidFill>
              </a:rPr>
              <a:t>Limited to: $50,000 (wages) x .50% = $25,000</a:t>
            </a:r>
          </a:p>
          <a:p>
            <a:pPr marL="682625" lvl="1" indent="-273050">
              <a:spcBef>
                <a:spcPts val="300"/>
              </a:spcBef>
              <a:spcAft>
                <a:spcPts val="500"/>
              </a:spcAft>
              <a:buClr>
                <a:srgbClr val="840A4D"/>
              </a:buClr>
              <a:buSzPct val="80000"/>
              <a:buFont typeface="Courier New" panose="02070309020205020404" pitchFamily="49" charset="0"/>
              <a:buChar char="o"/>
              <a:defRPr/>
            </a:pPr>
            <a:r>
              <a:rPr lang="en-US" sz="1700" dirty="0">
                <a:solidFill>
                  <a:schemeClr val="bg1">
                    <a:lumMod val="50000"/>
                  </a:schemeClr>
                </a:solidFill>
              </a:rPr>
              <a:t>Bruce’s QBI deduction is not limited</a:t>
            </a:r>
          </a:p>
          <a:p>
            <a:pPr marL="0" indent="0">
              <a:spcBef>
                <a:spcPts val="200"/>
              </a:spcBef>
              <a:spcAft>
                <a:spcPts val="400"/>
              </a:spcAft>
              <a:buClr>
                <a:srgbClr val="840A4D"/>
              </a:buClr>
              <a:buSzPct val="115000"/>
              <a:buNone/>
            </a:pPr>
            <a:endParaRPr lang="en-US" dirty="0"/>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rPr>
              <a:t>QBI Examples: Example #2</a:t>
            </a:r>
          </a:p>
        </p:txBody>
      </p:sp>
      <p:sp>
        <p:nvSpPr>
          <p:cNvPr id="4" name="Slide Number Placeholder 3">
            <a:extLst>
              <a:ext uri="{FF2B5EF4-FFF2-40B4-BE49-F238E27FC236}">
                <a16:creationId xmlns:a16="http://schemas.microsoft.com/office/drawing/2014/main" id="{0E5DDC73-C325-4307-BE34-3EA8943B9C22}"/>
              </a:ext>
            </a:extLst>
          </p:cNvPr>
          <p:cNvSpPr>
            <a:spLocks noGrp="1"/>
          </p:cNvSpPr>
          <p:nvPr>
            <p:ph type="sldNum" sz="quarter" idx="12"/>
          </p:nvPr>
        </p:nvSpPr>
        <p:spPr/>
        <p:txBody>
          <a:bodyPr/>
          <a:lstStyle/>
          <a:p>
            <a:fld id="{79E6BBA7-545C-48A5-AEAB-8917EB9DEBB0}" type="slidenum">
              <a:rPr lang="en-US" smtClean="0"/>
              <a:t>14</a:t>
            </a:fld>
            <a:endParaRPr lang="en-US" dirty="0"/>
          </a:p>
        </p:txBody>
      </p:sp>
    </p:spTree>
    <p:extLst>
      <p:ext uri="{BB962C8B-B14F-4D97-AF65-F5344CB8AC3E}">
        <p14:creationId xmlns:p14="http://schemas.microsoft.com/office/powerpoint/2010/main" val="2140655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Bruce also owns a commercial rental property that generates $8,000 of QBI. Assume the property is fully depreciated and there are no employees.</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The QBI deduction is $0</a:t>
            </a:r>
          </a:p>
          <a:p>
            <a:pPr marL="0" indent="0">
              <a:spcBef>
                <a:spcPts val="200"/>
              </a:spcBef>
              <a:spcAft>
                <a:spcPts val="400"/>
              </a:spcAft>
              <a:buClr>
                <a:srgbClr val="840A4D"/>
              </a:buClr>
              <a:buSzPct val="115000"/>
              <a:buNone/>
            </a:pPr>
            <a:endParaRPr lang="en-US" dirty="0"/>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rPr>
              <a:t>QBI Examples: Example #3</a:t>
            </a:r>
          </a:p>
        </p:txBody>
      </p:sp>
      <p:sp>
        <p:nvSpPr>
          <p:cNvPr id="4" name="Slide Number Placeholder 3">
            <a:extLst>
              <a:ext uri="{FF2B5EF4-FFF2-40B4-BE49-F238E27FC236}">
                <a16:creationId xmlns:a16="http://schemas.microsoft.com/office/drawing/2014/main" id="{EC6DAB53-03A2-4099-9F68-8E9B58D182D4}"/>
              </a:ext>
            </a:extLst>
          </p:cNvPr>
          <p:cNvSpPr>
            <a:spLocks noGrp="1"/>
          </p:cNvSpPr>
          <p:nvPr>
            <p:ph type="sldNum" sz="quarter" idx="12"/>
          </p:nvPr>
        </p:nvSpPr>
        <p:spPr/>
        <p:txBody>
          <a:bodyPr/>
          <a:lstStyle/>
          <a:p>
            <a:fld id="{79E6BBA7-545C-48A5-AEAB-8917EB9DEBB0}" type="slidenum">
              <a:rPr lang="en-US" smtClean="0"/>
              <a:t>15</a:t>
            </a:fld>
            <a:endParaRPr lang="en-US" dirty="0"/>
          </a:p>
        </p:txBody>
      </p:sp>
    </p:spTree>
    <p:extLst>
      <p:ext uri="{BB962C8B-B14F-4D97-AF65-F5344CB8AC3E}">
        <p14:creationId xmlns:p14="http://schemas.microsoft.com/office/powerpoint/2010/main" val="2329853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8635"/>
            <a:ext cx="9144000" cy="381000"/>
            <a:chOff x="0" y="6506496"/>
            <a:chExt cx="9144000" cy="381000"/>
          </a:xfrm>
        </p:grpSpPr>
        <p:sp>
          <p:nvSpPr>
            <p:cNvPr id="40" name="Trapezoid 39"/>
            <p:cNvSpPr/>
            <p:nvPr/>
          </p:nvSpPr>
          <p:spPr>
            <a:xfrm>
              <a:off x="6096000" y="6506496"/>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Same as EXAMPLE #3 except the building is not fully depreciated and was purchased for $250,000, which includes land cost of $50,000.</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700" dirty="0">
                <a:solidFill>
                  <a:schemeClr val="bg1">
                    <a:lumMod val="50000"/>
                  </a:schemeClr>
                </a:solidFill>
              </a:rPr>
              <a:t>QBI deduction is $8,000 x .20 = $1,600</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700" dirty="0">
                <a:solidFill>
                  <a:schemeClr val="bg1">
                    <a:lumMod val="50000"/>
                  </a:schemeClr>
                </a:solidFill>
              </a:rPr>
              <a:t>($0 wages x .25) </a:t>
            </a:r>
            <a:r>
              <a:rPr lang="en-US" sz="1700" b="1" dirty="0">
                <a:solidFill>
                  <a:srgbClr val="660033"/>
                </a:solidFill>
              </a:rPr>
              <a:t>PLUS</a:t>
            </a:r>
            <a:r>
              <a:rPr lang="en-US" sz="1700" dirty="0">
                <a:solidFill>
                  <a:schemeClr val="bg1">
                    <a:lumMod val="50000"/>
                  </a:schemeClr>
                </a:solidFill>
              </a:rPr>
              <a:t> $200,000 (net of land) x .025 = $5,000</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700" dirty="0">
                <a:solidFill>
                  <a:schemeClr val="bg1">
                    <a:lumMod val="50000"/>
                  </a:schemeClr>
                </a:solidFill>
              </a:rPr>
              <a:t>QBI deduction of $1,600 is not limited</a:t>
            </a:r>
          </a:p>
          <a:p>
            <a:pPr marL="0" indent="0">
              <a:spcBef>
                <a:spcPts val="200"/>
              </a:spcBef>
              <a:spcAft>
                <a:spcPts val="400"/>
              </a:spcAft>
              <a:buClr>
                <a:srgbClr val="840A4D"/>
              </a:buClr>
              <a:buSzPct val="115000"/>
              <a:buNone/>
            </a:pPr>
            <a:endParaRPr lang="en-US" dirty="0"/>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rPr>
              <a:t>QBI Examples: Example #4</a:t>
            </a:r>
          </a:p>
        </p:txBody>
      </p:sp>
      <p:sp>
        <p:nvSpPr>
          <p:cNvPr id="4" name="Slide Number Placeholder 3">
            <a:extLst>
              <a:ext uri="{FF2B5EF4-FFF2-40B4-BE49-F238E27FC236}">
                <a16:creationId xmlns:a16="http://schemas.microsoft.com/office/drawing/2014/main" id="{E8885E53-E99C-407E-96A0-974B4A6BE0F6}"/>
              </a:ext>
            </a:extLst>
          </p:cNvPr>
          <p:cNvSpPr>
            <a:spLocks noGrp="1"/>
          </p:cNvSpPr>
          <p:nvPr>
            <p:ph type="sldNum" sz="quarter" idx="12"/>
          </p:nvPr>
        </p:nvSpPr>
        <p:spPr/>
        <p:txBody>
          <a:bodyPr/>
          <a:lstStyle/>
          <a:p>
            <a:fld id="{79E6BBA7-545C-48A5-AEAB-8917EB9DEBB0}" type="slidenum">
              <a:rPr lang="en-US" smtClean="0"/>
              <a:t>16</a:t>
            </a:fld>
            <a:endParaRPr lang="en-US" dirty="0"/>
          </a:p>
        </p:txBody>
      </p:sp>
    </p:spTree>
    <p:extLst>
      <p:ext uri="{BB962C8B-B14F-4D97-AF65-F5344CB8AC3E}">
        <p14:creationId xmlns:p14="http://schemas.microsoft.com/office/powerpoint/2010/main" val="4227843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Jordon is married and has a widget producing business that generates $100,000 of QBI. His taxable income is over $415,000.  In addition, he paid wages of $30,000 and has qualified property of $50,000.</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700" dirty="0">
                <a:solidFill>
                  <a:schemeClr val="bg1">
                    <a:lumMod val="50000"/>
                  </a:schemeClr>
                </a:solidFill>
              </a:rPr>
              <a:t>$100,000 x .20 = $20,000</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700" dirty="0">
                <a:solidFill>
                  <a:schemeClr val="bg1">
                    <a:lumMod val="50000"/>
                  </a:schemeClr>
                </a:solidFill>
              </a:rPr>
              <a:t>Wage Test 1: $30,000 x .50 = $15,000</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700" dirty="0">
                <a:solidFill>
                  <a:schemeClr val="bg1">
                    <a:lumMod val="50000"/>
                  </a:schemeClr>
                </a:solidFill>
              </a:rPr>
              <a:t>Wage Test 2: ($30,000 x .25) + ($50,000 x .025) = $8,750</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700" dirty="0">
                <a:solidFill>
                  <a:schemeClr val="bg1">
                    <a:lumMod val="50000"/>
                  </a:schemeClr>
                </a:solidFill>
              </a:rPr>
              <a:t>QBI deduction is limited to $15,000 (the greater of $15,000 or $8,750)</a:t>
            </a:r>
          </a:p>
          <a:p>
            <a:pPr marL="0" indent="0">
              <a:spcBef>
                <a:spcPts val="200"/>
              </a:spcBef>
              <a:spcAft>
                <a:spcPts val="400"/>
              </a:spcAft>
              <a:buClr>
                <a:srgbClr val="840A4D"/>
              </a:buClr>
              <a:buSzPct val="115000"/>
              <a:buNone/>
            </a:pPr>
            <a:endParaRPr lang="en-US" dirty="0"/>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rPr>
              <a:t>QBI Examples: Example #5</a:t>
            </a:r>
          </a:p>
        </p:txBody>
      </p:sp>
      <p:sp>
        <p:nvSpPr>
          <p:cNvPr id="4" name="Slide Number Placeholder 3">
            <a:extLst>
              <a:ext uri="{FF2B5EF4-FFF2-40B4-BE49-F238E27FC236}">
                <a16:creationId xmlns:a16="http://schemas.microsoft.com/office/drawing/2014/main" id="{A040A4C9-A6BC-4B8D-899E-421E0909FFB3}"/>
              </a:ext>
            </a:extLst>
          </p:cNvPr>
          <p:cNvSpPr>
            <a:spLocks noGrp="1"/>
          </p:cNvSpPr>
          <p:nvPr>
            <p:ph type="sldNum" sz="quarter" idx="12"/>
          </p:nvPr>
        </p:nvSpPr>
        <p:spPr/>
        <p:txBody>
          <a:bodyPr/>
          <a:lstStyle/>
          <a:p>
            <a:fld id="{79E6BBA7-545C-48A5-AEAB-8917EB9DEBB0}" type="slidenum">
              <a:rPr lang="en-US" smtClean="0"/>
              <a:t>17</a:t>
            </a:fld>
            <a:endParaRPr lang="en-US" dirty="0"/>
          </a:p>
        </p:txBody>
      </p:sp>
    </p:spTree>
    <p:extLst>
      <p:ext uri="{BB962C8B-B14F-4D97-AF65-F5344CB8AC3E}">
        <p14:creationId xmlns:p14="http://schemas.microsoft.com/office/powerpoint/2010/main" val="3234799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A trust or estate is treated as a passthrough entity to the extent it allocates QBI and other items to its beneficiaries and is treated as an individual to the extent it retains the QBI and other items. </a:t>
            </a:r>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600" b="1" dirty="0">
                <a:solidFill>
                  <a:srgbClr val="840A4D"/>
                </a:solidFill>
                <a:latin typeface="Garamond" panose="02020404030301010803" pitchFamily="18" charset="0"/>
              </a:rPr>
              <a:t>Section 199A Application to trusts, estates and beneficiaries</a:t>
            </a:r>
            <a:endPar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endParaRPr>
          </a:p>
        </p:txBody>
      </p:sp>
      <p:sp>
        <p:nvSpPr>
          <p:cNvPr id="4" name="Slide Number Placeholder 3">
            <a:extLst>
              <a:ext uri="{FF2B5EF4-FFF2-40B4-BE49-F238E27FC236}">
                <a16:creationId xmlns:a16="http://schemas.microsoft.com/office/drawing/2014/main" id="{2C54B6AA-7274-463E-B37D-C8C770D090A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9E6BBA7-545C-48A5-AEAB-8917EB9DEBB0}"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36613837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To the extent the grantor or another person is treated as owning all or part of a trust under sections 671 through 679, such person computes its section 199A deduction as if that person directly conducted the activities of the trust with respect to the portion of the trust treated as owned by that person. </a:t>
            </a:r>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600" b="1" dirty="0">
                <a:solidFill>
                  <a:srgbClr val="840A4D"/>
                </a:solidFill>
                <a:latin typeface="Garamond" panose="02020404030301010803" pitchFamily="18" charset="0"/>
              </a:rPr>
              <a:t>Section 199A – Grantor Trusts </a:t>
            </a:r>
            <a:endPar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endParaRPr>
          </a:p>
        </p:txBody>
      </p:sp>
      <p:sp>
        <p:nvSpPr>
          <p:cNvPr id="4" name="Slide Number Placeholder 3">
            <a:extLst>
              <a:ext uri="{FF2B5EF4-FFF2-40B4-BE49-F238E27FC236}">
                <a16:creationId xmlns:a16="http://schemas.microsoft.com/office/drawing/2014/main" id="{2C54B6AA-7274-463E-B37D-C8C770D090A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9E6BBA7-545C-48A5-AEAB-8917EB9DEBB0}"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202037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81149"/>
            <a:ext cx="9144000" cy="381000"/>
            <a:chOff x="0" y="6496664"/>
            <a:chExt cx="9144000" cy="381000"/>
          </a:xfrm>
        </p:grpSpPr>
        <p:sp>
          <p:nvSpPr>
            <p:cNvPr id="40" name="Trapezoid 39"/>
            <p:cNvSpPr/>
            <p:nvPr/>
          </p:nvSpPr>
          <p:spPr>
            <a:xfrm>
              <a:off x="6096000" y="6496664"/>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indent="-228600">
              <a:spcBef>
                <a:spcPts val="200"/>
              </a:spcBef>
              <a:spcAft>
                <a:spcPts val="400"/>
              </a:spcAft>
              <a:buClr>
                <a:srgbClr val="840A4D"/>
              </a:buClr>
              <a:buSzPct val="115000"/>
            </a:pPr>
            <a:r>
              <a:rPr lang="en-US" sz="1900" dirty="0">
                <a:solidFill>
                  <a:schemeClr val="bg1">
                    <a:lumMod val="50000"/>
                  </a:schemeClr>
                </a:solidFill>
              </a:rPr>
              <a:t>TCJA Section 199A – the mechanics – a 30,000 foot overview</a:t>
            </a:r>
          </a:p>
          <a:p>
            <a:pPr marL="228600" indent="-228600">
              <a:spcBef>
                <a:spcPts val="200"/>
              </a:spcBef>
              <a:spcAft>
                <a:spcPts val="400"/>
              </a:spcAft>
              <a:buClr>
                <a:srgbClr val="840A4D"/>
              </a:buClr>
              <a:buSzPct val="115000"/>
            </a:pPr>
            <a:r>
              <a:rPr lang="en-US" sz="1900" dirty="0">
                <a:solidFill>
                  <a:schemeClr val="bg1">
                    <a:lumMod val="50000"/>
                  </a:schemeClr>
                </a:solidFill>
              </a:rPr>
              <a:t>Application of 199A to estates and trusts</a:t>
            </a:r>
          </a:p>
          <a:p>
            <a:pPr marL="228600" indent="-228600">
              <a:spcBef>
                <a:spcPts val="200"/>
              </a:spcBef>
              <a:spcAft>
                <a:spcPts val="400"/>
              </a:spcAft>
              <a:buClr>
                <a:srgbClr val="840A4D"/>
              </a:buClr>
              <a:buSzPct val="115000"/>
            </a:pPr>
            <a:r>
              <a:rPr lang="en-US" sz="1900" dirty="0">
                <a:solidFill>
                  <a:schemeClr val="bg1">
                    <a:lumMod val="50000"/>
                  </a:schemeClr>
                </a:solidFill>
              </a:rPr>
              <a:t>Aggregation and Combination rules under 199A</a:t>
            </a:r>
          </a:p>
          <a:p>
            <a:pPr marL="228600" indent="-228600">
              <a:spcBef>
                <a:spcPts val="200"/>
              </a:spcBef>
              <a:spcAft>
                <a:spcPts val="400"/>
              </a:spcAft>
              <a:buClr>
                <a:srgbClr val="840A4D"/>
              </a:buClr>
              <a:buSzPct val="115000"/>
            </a:pPr>
            <a:r>
              <a:rPr lang="en-US" sz="1900" dirty="0">
                <a:solidFill>
                  <a:schemeClr val="bg1">
                    <a:lumMod val="50000"/>
                  </a:schemeClr>
                </a:solidFill>
              </a:rPr>
              <a:t>Choice of entity selection considerations</a:t>
            </a:r>
            <a:endParaRPr lang="en-US" sz="2000" dirty="0">
              <a:solidFill>
                <a:schemeClr val="bg1">
                  <a:lumMod val="50000"/>
                </a:schemeClr>
              </a:solidFill>
            </a:endParaRPr>
          </a:p>
          <a:p>
            <a:pPr marL="548640" lvl="1" indent="-274320">
              <a:buClr>
                <a:srgbClr val="840A4D"/>
              </a:buClr>
              <a:buFont typeface="Courier New" panose="02070309020205020404" pitchFamily="49" charset="0"/>
              <a:buChar char="o"/>
            </a:pPr>
            <a:endParaRPr lang="en-US" sz="2400" dirty="0">
              <a:solidFill>
                <a:schemeClr val="bg1">
                  <a:lumMod val="50000"/>
                </a:schemeClr>
              </a:solidFill>
            </a:endParaRPr>
          </a:p>
          <a:p>
            <a:pPr marL="457200" lvl="1" indent="0">
              <a:buClr>
                <a:srgbClr val="840A4D"/>
              </a:buClr>
              <a:buNone/>
            </a:pPr>
            <a:endParaRPr lang="en-US" dirty="0"/>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rPr>
              <a:t>Agenda</a:t>
            </a:r>
          </a:p>
        </p:txBody>
      </p:sp>
      <p:sp>
        <p:nvSpPr>
          <p:cNvPr id="4" name="Slide Number Placeholder 3">
            <a:extLst>
              <a:ext uri="{FF2B5EF4-FFF2-40B4-BE49-F238E27FC236}">
                <a16:creationId xmlns:a16="http://schemas.microsoft.com/office/drawing/2014/main" id="{B9CE6467-6EE9-4D09-A53B-C154F6E9C9C6}"/>
              </a:ext>
            </a:extLst>
          </p:cNvPr>
          <p:cNvSpPr>
            <a:spLocks noGrp="1"/>
          </p:cNvSpPr>
          <p:nvPr>
            <p:ph type="sldNum" sz="quarter" idx="12"/>
          </p:nvPr>
        </p:nvSpPr>
        <p:spPr/>
        <p:txBody>
          <a:bodyPr/>
          <a:lstStyle/>
          <a:p>
            <a:fld id="{2E585D58-C48C-4C48-BF75-6DD20409C896}" type="slidenum">
              <a:rPr lang="en-US" smtClean="0"/>
              <a:t>2</a:t>
            </a:fld>
            <a:endParaRPr lang="en-US" dirty="0"/>
          </a:p>
        </p:txBody>
      </p:sp>
    </p:spTree>
    <p:extLst>
      <p:ext uri="{BB962C8B-B14F-4D97-AF65-F5344CB8AC3E}">
        <p14:creationId xmlns:p14="http://schemas.microsoft.com/office/powerpoint/2010/main" val="834019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Trust or estate must allocate qualified items of deduction in computing QBI.</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Depletion, amortization and depreciation that are otherwise properly included in the computation of QBI are included in such computation, regardless of how they may otherwise be allocated between the trust or estate and its beneficiaries</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QBI is to be allocated to each beneficiary and to the trust or estate based  on relative proportion of DNI for the taxable year, or is to be retained by the trust or estate.  </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If no DNI for the taxable year, all items are allocated to the trust or estate. </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endParaRPr lang="en-US" sz="1700" dirty="0">
              <a:solidFill>
                <a:schemeClr val="bg1">
                  <a:lumMod val="50000"/>
                </a:schemeClr>
              </a:solidFill>
            </a:endParaRPr>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600" b="1" dirty="0">
                <a:solidFill>
                  <a:srgbClr val="840A4D"/>
                </a:solidFill>
                <a:latin typeface="Garamond" panose="02020404030301010803" pitchFamily="18" charset="0"/>
              </a:rPr>
              <a:t>Section 199A – Non - grantor trusts and estates  </a:t>
            </a:r>
            <a:endPar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endParaRPr>
          </a:p>
        </p:txBody>
      </p:sp>
      <p:sp>
        <p:nvSpPr>
          <p:cNvPr id="4" name="Slide Number Placeholder 3">
            <a:extLst>
              <a:ext uri="{FF2B5EF4-FFF2-40B4-BE49-F238E27FC236}">
                <a16:creationId xmlns:a16="http://schemas.microsoft.com/office/drawing/2014/main" id="{2C54B6AA-7274-463E-B37D-C8C770D090A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9E6BBA7-545C-48A5-AEAB-8917EB9DEBB0}"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884552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S portion</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Grantor portion</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Non- S portion </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endParaRPr lang="en-US" sz="1700" dirty="0">
              <a:solidFill>
                <a:schemeClr val="bg1">
                  <a:lumMod val="50000"/>
                </a:schemeClr>
              </a:solidFill>
            </a:endParaRPr>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rPr>
              <a:t>ESBT</a:t>
            </a:r>
            <a:r>
              <a:rPr lang="en-US" sz="2600" b="1" dirty="0">
                <a:solidFill>
                  <a:srgbClr val="840A4D"/>
                </a:solidFill>
                <a:latin typeface="Garamond" panose="02020404030301010803" pitchFamily="18" charset="0"/>
              </a:rPr>
              <a:t>s </a:t>
            </a:r>
            <a:endPar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endParaRPr>
          </a:p>
        </p:txBody>
      </p:sp>
      <p:sp>
        <p:nvSpPr>
          <p:cNvPr id="4" name="Slide Number Placeholder 3">
            <a:extLst>
              <a:ext uri="{FF2B5EF4-FFF2-40B4-BE49-F238E27FC236}">
                <a16:creationId xmlns:a16="http://schemas.microsoft.com/office/drawing/2014/main" id="{2C54B6AA-7274-463E-B37D-C8C770D090A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9E6BBA7-545C-48A5-AEAB-8917EB9DEBB0}"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940611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$157,500       $207,500 in 2018</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Increased by COLA 2019      2025</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Taxable income of estate/trust is determined before taking into account any distribution deduction under section 651 or 661</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Trusts formed or funded with significant purpose of receiving a deduction under Section 199A will not be respected.</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Two or more trusts will be aggregated and treated as a single trust if such trusts have substantially the same grantor(s), beneficiaries and if the principal purpose* for establishing such trusts or for contributing additional cash or other property, is the avoidance of Federal income tax. Spouses will be treated as one person. Reg. Section 1.643 (f)-1. </a:t>
            </a:r>
            <a:br>
              <a:rPr lang="en-US" sz="1700" dirty="0">
                <a:solidFill>
                  <a:schemeClr val="bg1">
                    <a:lumMod val="50000"/>
                  </a:schemeClr>
                </a:solidFill>
              </a:rPr>
            </a:br>
            <a:br>
              <a:rPr lang="en-US" sz="1700" dirty="0">
                <a:solidFill>
                  <a:schemeClr val="bg1">
                    <a:lumMod val="50000"/>
                  </a:schemeClr>
                </a:solidFill>
              </a:rPr>
            </a:br>
            <a:r>
              <a:rPr lang="en-US" sz="1700" dirty="0">
                <a:solidFill>
                  <a:schemeClr val="bg1">
                    <a:lumMod val="50000"/>
                  </a:schemeClr>
                </a:solidFill>
              </a:rPr>
              <a:t>*significant non-tax purpose </a:t>
            </a:r>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2600" b="1" dirty="0">
                <a:solidFill>
                  <a:srgbClr val="840A4D"/>
                </a:solidFill>
                <a:latin typeface="Garamond" panose="02020404030301010803" pitchFamily="18" charset="0"/>
              </a:rPr>
              <a:t>Threshold and Anti-Abuse Rules </a:t>
            </a:r>
            <a:endPar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endParaRPr>
          </a:p>
        </p:txBody>
      </p:sp>
      <p:sp>
        <p:nvSpPr>
          <p:cNvPr id="4" name="Slide Number Placeholder 3">
            <a:extLst>
              <a:ext uri="{FF2B5EF4-FFF2-40B4-BE49-F238E27FC236}">
                <a16:creationId xmlns:a16="http://schemas.microsoft.com/office/drawing/2014/main" id="{2C54B6AA-7274-463E-B37D-C8C770D090AC}"/>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79E6BBA7-545C-48A5-AEAB-8917EB9DEBB0}"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cxnSp>
        <p:nvCxnSpPr>
          <p:cNvPr id="8" name="Straight Arrow Connector 7">
            <a:extLst>
              <a:ext uri="{FF2B5EF4-FFF2-40B4-BE49-F238E27FC236}">
                <a16:creationId xmlns:a16="http://schemas.microsoft.com/office/drawing/2014/main" id="{BCB04AF7-58FC-4B62-8E44-66D6336CF829}"/>
              </a:ext>
            </a:extLst>
          </p:cNvPr>
          <p:cNvCxnSpPr>
            <a:cxnSpLocks/>
          </p:cNvCxnSpPr>
          <p:nvPr/>
        </p:nvCxnSpPr>
        <p:spPr>
          <a:xfrm>
            <a:off x="1720644" y="1607044"/>
            <a:ext cx="2064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a:extLst>
              <a:ext uri="{FF2B5EF4-FFF2-40B4-BE49-F238E27FC236}">
                <a16:creationId xmlns:a16="http://schemas.microsoft.com/office/drawing/2014/main" id="{EC7DAB8C-D8DB-44D5-84EE-069D747B0E3F}"/>
              </a:ext>
            </a:extLst>
          </p:cNvPr>
          <p:cNvCxnSpPr>
            <a:cxnSpLocks/>
          </p:cNvCxnSpPr>
          <p:nvPr/>
        </p:nvCxnSpPr>
        <p:spPr>
          <a:xfrm>
            <a:off x="3009900" y="1956089"/>
            <a:ext cx="20647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993731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If holding fully depreciated real property that has no basis, consider transferring business interest to a CRT</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Making a Section 645 election may hurt the estate/trust’s QBI deduction</a:t>
            </a:r>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600" b="1" dirty="0">
                <a:solidFill>
                  <a:srgbClr val="840A4D"/>
                </a:solidFill>
                <a:latin typeface="Garamond" panose="02020404030301010803" pitchFamily="18" charset="0"/>
              </a:rPr>
              <a:t>Planning For Trusts</a:t>
            </a:r>
            <a:endPar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endParaRPr>
          </a:p>
        </p:txBody>
      </p:sp>
      <p:sp>
        <p:nvSpPr>
          <p:cNvPr id="4" name="Slide Number Placeholder 3">
            <a:extLst>
              <a:ext uri="{FF2B5EF4-FFF2-40B4-BE49-F238E27FC236}">
                <a16:creationId xmlns:a16="http://schemas.microsoft.com/office/drawing/2014/main" id="{2C54B6AA-7274-463E-B37D-C8C770D090AC}"/>
              </a:ext>
            </a:extLst>
          </p:cNvPr>
          <p:cNvSpPr>
            <a:spLocks noGrp="1"/>
          </p:cNvSpPr>
          <p:nvPr>
            <p:ph type="sldNum" sz="quarter" idx="12"/>
          </p:nvPr>
        </p:nvSpPr>
        <p:spPr/>
        <p:txBody>
          <a:bodyPr/>
          <a:lstStyle/>
          <a:p>
            <a:fld id="{79E6BBA7-545C-48A5-AEAB-8917EB9DEBB0}" type="slidenum">
              <a:rPr lang="en-US" smtClean="0"/>
              <a:t>23</a:t>
            </a:fld>
            <a:endParaRPr lang="en-US" dirty="0"/>
          </a:p>
        </p:txBody>
      </p:sp>
    </p:spTree>
    <p:extLst>
      <p:ext uri="{BB962C8B-B14F-4D97-AF65-F5344CB8AC3E}">
        <p14:creationId xmlns:p14="http://schemas.microsoft.com/office/powerpoint/2010/main" val="11896031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Trust or estates can be owners of multiple QBI related activities through LLCs, S Corporations, REITS and PTPs and will need to compute the QBI deduction for each of them. Is there a way to aggregate the multiple activities? If so, are there any restrictions?</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Same as the last situation, except that one of the LLCs received by the trustee is an interest in a professional sports team, which is considered a specified service under the new rules. Can this activity be combined with other non-specified service activities to compute QBI for the trust or estate?</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In what situations, if any, can a specified service (such as a consulting business) be combined with a non –specified service business?</a:t>
            </a:r>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rPr>
              <a:t>Aggregation &amp; Combinations Under Section 199A</a:t>
            </a:r>
          </a:p>
        </p:txBody>
      </p:sp>
      <p:sp>
        <p:nvSpPr>
          <p:cNvPr id="4" name="Slide Number Placeholder 3">
            <a:extLst>
              <a:ext uri="{FF2B5EF4-FFF2-40B4-BE49-F238E27FC236}">
                <a16:creationId xmlns:a16="http://schemas.microsoft.com/office/drawing/2014/main" id="{2C54B6AA-7274-463E-B37D-C8C770D090AC}"/>
              </a:ext>
            </a:extLst>
          </p:cNvPr>
          <p:cNvSpPr>
            <a:spLocks noGrp="1"/>
          </p:cNvSpPr>
          <p:nvPr>
            <p:ph type="sldNum" sz="quarter" idx="12"/>
          </p:nvPr>
        </p:nvSpPr>
        <p:spPr/>
        <p:txBody>
          <a:bodyPr/>
          <a:lstStyle/>
          <a:p>
            <a:fld id="{79E6BBA7-545C-48A5-AEAB-8917EB9DEBB0}" type="slidenum">
              <a:rPr lang="en-US" smtClean="0"/>
              <a:t>24</a:t>
            </a:fld>
            <a:endParaRPr lang="en-US" dirty="0"/>
          </a:p>
        </p:txBody>
      </p:sp>
    </p:spTree>
    <p:extLst>
      <p:ext uri="{BB962C8B-B14F-4D97-AF65-F5344CB8AC3E}">
        <p14:creationId xmlns:p14="http://schemas.microsoft.com/office/powerpoint/2010/main" val="8702230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07474"/>
            <a:ext cx="7886700" cy="916578"/>
          </a:xfrm>
        </p:spPr>
        <p:txBody>
          <a:bodyPr/>
          <a:lstStyle/>
          <a:p>
            <a:pPr algn="ctr" eaLnBrk="1" hangingPunct="1">
              <a:defRPr/>
            </a:pPr>
            <a:r>
              <a:rPr lang="en-US" sz="2700" b="1" i="1" cap="small" dirty="0">
                <a:solidFill>
                  <a:srgbClr val="C00000"/>
                </a:solidFill>
                <a:latin typeface="Arial" panose="020B0604020202020204" pitchFamily="34" charset="0"/>
                <a:cs typeface="Arial" panose="020B0604020202020204" pitchFamily="34" charset="0"/>
              </a:rPr>
              <a:t>Required</a:t>
            </a:r>
            <a:r>
              <a:rPr lang="en-US" sz="2700" b="1" cap="small" dirty="0">
                <a:solidFill>
                  <a:srgbClr val="C00000"/>
                </a:solidFill>
                <a:latin typeface="Arial" panose="020B0604020202020204" pitchFamily="34" charset="0"/>
                <a:cs typeface="Arial" panose="020B0604020202020204" pitchFamily="34" charset="0"/>
              </a:rPr>
              <a:t> Aggregation of Activities</a:t>
            </a:r>
            <a:br>
              <a:rPr lang="en-US" sz="2700" b="1" cap="small" dirty="0">
                <a:solidFill>
                  <a:srgbClr val="C00000"/>
                </a:solidFill>
                <a:latin typeface="Arial" panose="020B0604020202020204" pitchFamily="34" charset="0"/>
                <a:cs typeface="Arial" panose="020B0604020202020204" pitchFamily="34" charset="0"/>
              </a:rPr>
            </a:br>
            <a:r>
              <a:rPr lang="en-US" sz="2700" b="1" cap="small" dirty="0">
                <a:solidFill>
                  <a:srgbClr val="C00000"/>
                </a:solidFill>
                <a:latin typeface="Arial" panose="020B0604020202020204" pitchFamily="34" charset="0"/>
                <a:cs typeface="Arial" panose="020B0604020202020204" pitchFamily="34" charset="0"/>
              </a:rPr>
              <a:t>for Specified Service Trade or Business</a:t>
            </a:r>
            <a:endParaRPr lang="en-US" sz="2700" dirty="0"/>
          </a:p>
        </p:txBody>
      </p:sp>
      <p:sp>
        <p:nvSpPr>
          <p:cNvPr id="3" name="Content Placeholder 2"/>
          <p:cNvSpPr>
            <a:spLocks noGrp="1"/>
          </p:cNvSpPr>
          <p:nvPr>
            <p:ph idx="1"/>
          </p:nvPr>
        </p:nvSpPr>
        <p:spPr>
          <a:xfrm>
            <a:off x="628650" y="1993720"/>
            <a:ext cx="7886700" cy="4007032"/>
          </a:xfrm>
        </p:spPr>
        <p:txBody>
          <a:bodyPr>
            <a:normAutofit fontScale="25000" lnSpcReduction="20000"/>
          </a:bodyPr>
          <a:lstStyle/>
          <a:p>
            <a:pPr marL="0" indent="0">
              <a:lnSpc>
                <a:spcPct val="110000"/>
              </a:lnSpc>
              <a:spcBef>
                <a:spcPts val="0"/>
              </a:spcBef>
              <a:buNone/>
            </a:pPr>
            <a:r>
              <a:rPr lang="en-US" sz="5400" b="1" dirty="0"/>
              <a:t>The strict taxable income limitations applicable to an SSTB create an incentive to separate out </a:t>
            </a:r>
            <a:r>
              <a:rPr lang="en-US" sz="5400" b="1" dirty="0">
                <a:solidFill>
                  <a:prstClr val="black"/>
                </a:solidFill>
              </a:rPr>
              <a:t>related </a:t>
            </a:r>
            <a:r>
              <a:rPr lang="en-US" sz="5400" b="1" dirty="0"/>
              <a:t>activities – e.g., administrative functions and rental real estate – into distinct entities, in an effort to avoid having them aggregated with the SSTB, and to separately qualify those activities for the QBI deduction.</a:t>
            </a:r>
          </a:p>
          <a:p>
            <a:pPr marL="0" indent="0">
              <a:buNone/>
            </a:pPr>
            <a:r>
              <a:rPr lang="en-US" dirty="0"/>
              <a:t> </a:t>
            </a:r>
          </a:p>
          <a:p>
            <a:pPr>
              <a:lnSpc>
                <a:spcPct val="110000"/>
              </a:lnSpc>
              <a:spcBef>
                <a:spcPts val="450"/>
              </a:spcBef>
              <a:spcAft>
                <a:spcPts val="450"/>
              </a:spcAft>
            </a:pPr>
            <a:r>
              <a:rPr lang="en-US" sz="4800" dirty="0"/>
              <a:t>While the statutory provisions of the Act did not prohibit this strategy, the </a:t>
            </a:r>
            <a:r>
              <a:rPr lang="en-US" altLang="en-US" sz="4800" dirty="0">
                <a:solidFill>
                  <a:srgbClr val="000000"/>
                </a:solidFill>
                <a:ea typeface="Calibri" panose="020F0502020204030204" pitchFamily="34" charset="0"/>
                <a:cs typeface="Times New Roman" panose="02020603050405020304" pitchFamily="18" charset="0"/>
              </a:rPr>
              <a:t>Proposed Regs have directly addressed it by implementing rules mandating aggregation of certain activities that are to be integrated into the SSTB.</a:t>
            </a:r>
            <a:endParaRPr lang="en-US" sz="4800" dirty="0"/>
          </a:p>
          <a:p>
            <a:pPr lvl="0">
              <a:lnSpc>
                <a:spcPct val="110000"/>
              </a:lnSpc>
            </a:pPr>
            <a:r>
              <a:rPr lang="en-US" sz="4800" dirty="0"/>
              <a:t>The </a:t>
            </a:r>
            <a:r>
              <a:rPr lang="en-US" altLang="en-US" sz="4800" dirty="0">
                <a:solidFill>
                  <a:srgbClr val="000000"/>
                </a:solidFill>
                <a:ea typeface="Calibri" panose="020F0502020204030204" pitchFamily="34" charset="0"/>
                <a:cs typeface="Times New Roman" panose="02020603050405020304" pitchFamily="18" charset="0"/>
              </a:rPr>
              <a:t>Proposed Regs </a:t>
            </a:r>
            <a:r>
              <a:rPr lang="en-US" sz="4800" dirty="0"/>
              <a:t>state that an SSTB includes any trade or business that provides 80% or more of its property or services to an SSTB, so long as the two entities share 50% or more common ownership.</a:t>
            </a:r>
            <a:r>
              <a:rPr lang="en-US" sz="4125" dirty="0"/>
              <a:t> </a:t>
            </a:r>
          </a:p>
          <a:p>
            <a:pPr lvl="1">
              <a:lnSpc>
                <a:spcPct val="110000"/>
              </a:lnSpc>
              <a:spcBef>
                <a:spcPts val="900"/>
              </a:spcBef>
              <a:buFont typeface="Wingdings" panose="05000000000000000000" pitchFamily="2" charset="2"/>
              <a:buChar char="Ø"/>
            </a:pPr>
            <a:r>
              <a:rPr lang="en-US" sz="4200" dirty="0"/>
              <a:t>Further, even if a trade or business provides less than 80% of its property or services to a commonly-controlled SSTB, while the entire business is not treated as an SSTB, to the extent that it does provide property or services to the commonly-owned SSTB, that portion will be treated as income earned in an SSTB and, therefore, ineligible for the QBI deduction.</a:t>
            </a:r>
            <a:r>
              <a:rPr lang="en-US" sz="3600" dirty="0"/>
              <a:t> </a:t>
            </a:r>
          </a:p>
          <a:p>
            <a:pPr lvl="1">
              <a:lnSpc>
                <a:spcPct val="110000"/>
              </a:lnSpc>
              <a:spcBef>
                <a:spcPts val="900"/>
              </a:spcBef>
              <a:buFont typeface="Wingdings" panose="05000000000000000000" pitchFamily="2" charset="2"/>
              <a:buChar char="Ø"/>
            </a:pPr>
            <a:r>
              <a:rPr lang="en-US" sz="4200" dirty="0"/>
              <a:t>There is a </a:t>
            </a:r>
            <a:r>
              <a:rPr lang="en-US" sz="4200" i="1" dirty="0"/>
              <a:t>de minimis </a:t>
            </a:r>
            <a:r>
              <a:rPr lang="en-US" sz="4200" dirty="0"/>
              <a:t>exception to the above that permits the trade or business to provide up to 10% of its gross receipts in property or services to a commonly-controlled SSTB without disqualifying any portion of its income for the QBI deduction (</a:t>
            </a:r>
            <a:r>
              <a:rPr lang="en-US" sz="4200" u="sng" dirty="0"/>
              <a:t>Note</a:t>
            </a:r>
            <a:r>
              <a:rPr lang="en-US" sz="4200" dirty="0"/>
              <a:t>: the threshold is lowered to 5% for trades or businesses with gross receipts greater than $25 million).</a:t>
            </a:r>
          </a:p>
          <a:p>
            <a:pPr lvl="1">
              <a:lnSpc>
                <a:spcPct val="110000"/>
              </a:lnSpc>
              <a:spcBef>
                <a:spcPts val="900"/>
              </a:spcBef>
              <a:buFont typeface="Wingdings" panose="05000000000000000000" pitchFamily="2" charset="2"/>
              <a:buChar char="Ø"/>
            </a:pPr>
            <a:r>
              <a:rPr lang="en-US" sz="4200" dirty="0"/>
              <a:t>To illustrate: A dentist owns a dental practice and also owns an office building.  The dentist rents half the building to the dental practice and half the building to unrelated persons.  Under the </a:t>
            </a:r>
            <a:r>
              <a:rPr lang="en-US" altLang="en-US" sz="4200" dirty="0">
                <a:solidFill>
                  <a:srgbClr val="000000"/>
                </a:solidFill>
                <a:ea typeface="Calibri" panose="020F0502020204030204" pitchFamily="34" charset="0"/>
                <a:cs typeface="Times New Roman" panose="02020603050405020304" pitchFamily="18" charset="0"/>
              </a:rPr>
              <a:t>Proposed Regs, </a:t>
            </a:r>
            <a:r>
              <a:rPr lang="en-US" sz="4200" dirty="0"/>
              <a:t>the renting of half of the building to the dental practice will be treated as an SSTB.</a:t>
            </a:r>
            <a:r>
              <a:rPr lang="en-US" sz="3600" dirty="0"/>
              <a:t> </a:t>
            </a:r>
          </a:p>
          <a:p>
            <a:pPr>
              <a:lnSpc>
                <a:spcPct val="110000"/>
              </a:lnSpc>
              <a:spcBef>
                <a:spcPts val="1200"/>
              </a:spcBef>
            </a:pPr>
            <a:r>
              <a:rPr lang="en-US" sz="4800" dirty="0"/>
              <a:t>In addition, the </a:t>
            </a:r>
            <a:r>
              <a:rPr lang="en-US" altLang="en-US" sz="4800" dirty="0">
                <a:solidFill>
                  <a:srgbClr val="000000"/>
                </a:solidFill>
                <a:ea typeface="Calibri" panose="020F0502020204030204" pitchFamily="34" charset="0"/>
                <a:cs typeface="Times New Roman" panose="02020603050405020304" pitchFamily="18" charset="0"/>
              </a:rPr>
              <a:t>Proposed Regs provide that if </a:t>
            </a:r>
            <a:r>
              <a:rPr lang="en-US" sz="4800" dirty="0"/>
              <a:t>a trade or business has 50% or more common ownership with an SSTB and shared expenses – including wages or overhead expenses with the SSTB – it is treated as incidental to an SSTB and, therefore, as an SSTB, if the trade or business represents no more than 5% of gross receipts of the combined business.</a:t>
            </a:r>
          </a:p>
        </p:txBody>
      </p:sp>
    </p:spTree>
    <p:extLst>
      <p:ext uri="{BB962C8B-B14F-4D97-AF65-F5344CB8AC3E}">
        <p14:creationId xmlns:p14="http://schemas.microsoft.com/office/powerpoint/2010/main" val="33170312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algn="ctr" eaLnBrk="1" hangingPunct="1">
              <a:defRPr/>
            </a:pPr>
            <a:r>
              <a:rPr lang="en-US" altLang="en-US" sz="2700" b="1" cap="small" dirty="0">
                <a:solidFill>
                  <a:srgbClr val="C00000"/>
                </a:solidFill>
                <a:latin typeface="Arial" panose="020B0604020202020204" pitchFamily="34" charset="0"/>
                <a:cs typeface="Arial" panose="020B0604020202020204" pitchFamily="34" charset="0"/>
              </a:rPr>
              <a:t>Panel Discussion – Choice of Entity</a:t>
            </a:r>
          </a:p>
        </p:txBody>
      </p:sp>
      <p:sp>
        <p:nvSpPr>
          <p:cNvPr id="7" name="Content Placeholder 6"/>
          <p:cNvSpPr>
            <a:spLocks noGrp="1"/>
          </p:cNvSpPr>
          <p:nvPr>
            <p:ph idx="1"/>
          </p:nvPr>
        </p:nvSpPr>
        <p:spPr>
          <a:xfrm>
            <a:off x="973933" y="2125268"/>
            <a:ext cx="3346847" cy="3374231"/>
          </a:xfrm>
          <a:ln w="34925">
            <a:noFill/>
          </a:ln>
          <a:extLst>
            <a:ext uri="{91240B29-F687-4F45-9708-019B960494DF}">
              <a14:hiddenLine xmlns:a14="http://schemas.microsoft.com/office/drawing/2010/main" w="9525">
                <a:solidFill>
                  <a:srgbClr val="000000"/>
                </a:solidFill>
                <a:miter lim="800000"/>
                <a:headEnd/>
                <a:tailEnd/>
              </a14:hiddenLine>
            </a:ext>
          </a:extLst>
        </p:spPr>
        <p:style>
          <a:lnRef idx="2">
            <a:schemeClr val="accent5"/>
          </a:lnRef>
          <a:fillRef idx="1">
            <a:schemeClr val="lt1"/>
          </a:fillRef>
          <a:effectRef idx="0">
            <a:schemeClr val="accent5"/>
          </a:effectRef>
          <a:fontRef idx="minor">
            <a:schemeClr val="dk1"/>
          </a:fontRef>
        </p:style>
        <p:txBody>
          <a:bodyPr rtlCol="0">
            <a:normAutofit/>
          </a:bodyPr>
          <a:lstStyle/>
          <a:p>
            <a:pPr marL="0" indent="0">
              <a:lnSpc>
                <a:spcPct val="150000"/>
              </a:lnSpc>
              <a:spcBef>
                <a:spcPts val="450"/>
              </a:spcBef>
              <a:spcAft>
                <a:spcPts val="450"/>
              </a:spcAft>
              <a:buNone/>
              <a:defRPr/>
            </a:pPr>
            <a:r>
              <a:rPr lang="en-US" sz="1800" dirty="0"/>
              <a:t>For much of the past thirty years, the highest corporate tax rate has exceeded or been about the same as the highest tax rate for individuals.  What opportunities – or pitfalls – does the slash in the corporate tax rate open up?</a:t>
            </a:r>
          </a:p>
          <a:p>
            <a:pPr marL="0" indent="0">
              <a:buNone/>
              <a:defRPr/>
            </a:pPr>
            <a:endParaRPr lang="en-US" dirty="0"/>
          </a:p>
        </p:txBody>
      </p:sp>
      <p:pic>
        <p:nvPicPr>
          <p:cNvPr id="1026" name="Picture 2" descr="Image result for partnership entity graphic"/>
          <p:cNvPicPr>
            <a:picLocks noChangeAspect="1" noChangeArrowheads="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059095" y="3072911"/>
            <a:ext cx="4084907" cy="2760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70141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US" sz="2700" b="1" cap="small" dirty="0">
                <a:solidFill>
                  <a:srgbClr val="C00000"/>
                </a:solidFill>
                <a:latin typeface="Arial" panose="020B0604020202020204" pitchFamily="34" charset="0"/>
                <a:cs typeface="Arial" panose="020B0604020202020204" pitchFamily="34" charset="0"/>
              </a:rPr>
              <a:t>Entity Selection </a:t>
            </a:r>
            <a:br>
              <a:rPr lang="en-US" sz="2700" b="1" cap="small" dirty="0">
                <a:solidFill>
                  <a:srgbClr val="C00000"/>
                </a:solidFill>
                <a:latin typeface="Arial" panose="020B0604020202020204" pitchFamily="34" charset="0"/>
                <a:cs typeface="Arial" panose="020B0604020202020204" pitchFamily="34" charset="0"/>
              </a:rPr>
            </a:br>
            <a:r>
              <a:rPr lang="en-US" sz="2400" b="1" cap="small" dirty="0">
                <a:solidFill>
                  <a:srgbClr val="C00000"/>
                </a:solidFill>
                <a:latin typeface="Arial" panose="020B0604020202020204" pitchFamily="34" charset="0"/>
                <a:cs typeface="Arial" panose="020B0604020202020204" pitchFamily="34" charset="0"/>
              </a:rPr>
              <a:t>New Considerations Under New Rules</a:t>
            </a:r>
          </a:p>
        </p:txBody>
      </p:sp>
      <p:sp>
        <p:nvSpPr>
          <p:cNvPr id="3" name="Content Placeholder 2"/>
          <p:cNvSpPr>
            <a:spLocks noGrp="1"/>
          </p:cNvSpPr>
          <p:nvPr>
            <p:ph idx="1"/>
          </p:nvPr>
        </p:nvSpPr>
        <p:spPr/>
        <p:txBody>
          <a:bodyPr>
            <a:normAutofit/>
          </a:bodyPr>
          <a:lstStyle/>
          <a:p>
            <a:pPr marL="260604" indent="-260604">
              <a:lnSpc>
                <a:spcPct val="100000"/>
              </a:lnSpc>
              <a:spcBef>
                <a:spcPct val="0"/>
              </a:spcBef>
              <a:spcAft>
                <a:spcPts val="900"/>
              </a:spcAft>
              <a:defRPr/>
            </a:pPr>
            <a:r>
              <a:rPr lang="en-US" altLang="en-US" sz="1500" dirty="0">
                <a:solidFill>
                  <a:srgbClr val="000000"/>
                </a:solidFill>
                <a:ea typeface="Calibri" panose="020F0502020204030204" pitchFamily="34" charset="0"/>
                <a:cs typeface="Times New Roman" panose="02020603050405020304" pitchFamily="18" charset="0"/>
              </a:rPr>
              <a:t>The new 21% flat rate for C corporations eliminates any opportunity to benefit from a run through the lower 15% rate bracket previously available.</a:t>
            </a:r>
          </a:p>
          <a:p>
            <a:pPr marL="260604" indent="-260604">
              <a:lnSpc>
                <a:spcPct val="100000"/>
              </a:lnSpc>
              <a:spcBef>
                <a:spcPct val="0"/>
              </a:spcBef>
              <a:spcAft>
                <a:spcPts val="900"/>
              </a:spcAft>
              <a:buClr>
                <a:srgbClr val="C00000"/>
              </a:buClr>
              <a:defRPr/>
            </a:pPr>
            <a:r>
              <a:rPr lang="en-US" altLang="en-US" sz="1500" dirty="0">
                <a:solidFill>
                  <a:srgbClr val="000000"/>
                </a:solidFill>
                <a:ea typeface="Calibri" panose="020F0502020204030204" pitchFamily="34" charset="0"/>
                <a:cs typeface="Times New Roman" panose="02020603050405020304" pitchFamily="18" charset="0"/>
              </a:rPr>
              <a:t>The basic structure of the corporate tax system remains the same – corporate earnings are taxed twice, once when earned and again when distributed.  Even with the preferential rate on qualified dividends, the C Corp. structure may be less tax-efficient than pass-through entity choices.</a:t>
            </a:r>
          </a:p>
          <a:p>
            <a:pPr marL="548640" lvl="1" indent="-260604">
              <a:lnSpc>
                <a:spcPct val="100000"/>
              </a:lnSpc>
              <a:spcBef>
                <a:spcPct val="0"/>
              </a:spcBef>
              <a:spcAft>
                <a:spcPts val="450"/>
              </a:spcAft>
              <a:buClr>
                <a:srgbClr val="C00000"/>
              </a:buClr>
              <a:buFont typeface="Courier New" panose="02070309020205020404" pitchFamily="49" charset="0"/>
              <a:buChar char="o"/>
              <a:defRPr/>
            </a:pPr>
            <a:r>
              <a:rPr lang="en-US" altLang="en-US" sz="1500" dirty="0">
                <a:solidFill>
                  <a:srgbClr val="000000"/>
                </a:solidFill>
                <a:ea typeface="Calibri" panose="020F0502020204030204" pitchFamily="34" charset="0"/>
                <a:cs typeface="Times New Roman" panose="02020603050405020304" pitchFamily="18" charset="0"/>
              </a:rPr>
              <a:t>The double tax means that $100 of C Corp. earnings nets $64.15 upon distribution to an individual shareholder when dividend income is taxed at the 15% rate and the 3.8% Net Investment Income Tax applies – a </a:t>
            </a:r>
            <a:r>
              <a:rPr lang="en-US" altLang="en-US" sz="1500" i="1" dirty="0">
                <a:solidFill>
                  <a:srgbClr val="000000"/>
                </a:solidFill>
                <a:ea typeface="Calibri" panose="020F0502020204030204" pitchFamily="34" charset="0"/>
                <a:cs typeface="Times New Roman" panose="02020603050405020304" pitchFamily="18" charset="0"/>
              </a:rPr>
              <a:t>35.85%</a:t>
            </a:r>
            <a:r>
              <a:rPr lang="en-US" altLang="en-US" sz="1500" dirty="0">
                <a:solidFill>
                  <a:srgbClr val="000000"/>
                </a:solidFill>
                <a:ea typeface="Calibri" panose="020F0502020204030204" pitchFamily="34" charset="0"/>
                <a:cs typeface="Times New Roman" panose="02020603050405020304" pitchFamily="18" charset="0"/>
              </a:rPr>
              <a:t> combined tax rate</a:t>
            </a:r>
          </a:p>
          <a:p>
            <a:pPr marL="548640" lvl="1" indent="-260604">
              <a:lnSpc>
                <a:spcPct val="100000"/>
              </a:lnSpc>
              <a:spcBef>
                <a:spcPct val="0"/>
              </a:spcBef>
              <a:buClr>
                <a:srgbClr val="C00000"/>
              </a:buClr>
              <a:buFont typeface="Courier New" panose="02070309020205020404" pitchFamily="49" charset="0"/>
              <a:buChar char="o"/>
              <a:defRPr/>
            </a:pPr>
            <a:r>
              <a:rPr lang="en-US" altLang="en-US" sz="1500" dirty="0">
                <a:solidFill>
                  <a:srgbClr val="000000"/>
                </a:solidFill>
                <a:ea typeface="Calibri" panose="020F0502020204030204" pitchFamily="34" charset="0"/>
                <a:cs typeface="Times New Roman" panose="02020603050405020304" pitchFamily="18" charset="0"/>
              </a:rPr>
              <a:t>If a QBI deduction is available, the C Corp. structure is substantially less attractive</a:t>
            </a:r>
          </a:p>
          <a:p>
            <a:pPr eaLnBrk="1" hangingPunct="1">
              <a:defRPr/>
            </a:pPr>
            <a:endParaRPr lang="en-US" dirty="0"/>
          </a:p>
        </p:txBody>
      </p:sp>
    </p:spTree>
    <p:extLst>
      <p:ext uri="{BB962C8B-B14F-4D97-AF65-F5344CB8AC3E}">
        <p14:creationId xmlns:p14="http://schemas.microsoft.com/office/powerpoint/2010/main" val="23508393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US" sz="2700" b="1" cap="small" dirty="0">
                <a:solidFill>
                  <a:srgbClr val="C00000"/>
                </a:solidFill>
                <a:latin typeface="Arial" panose="020B0604020202020204" pitchFamily="34" charset="0"/>
                <a:cs typeface="Arial" panose="020B0604020202020204" pitchFamily="34" charset="0"/>
              </a:rPr>
              <a:t>Entity Selection Considerations (cont’d)</a:t>
            </a:r>
            <a:endParaRPr lang="en-US" sz="2700" dirty="0"/>
          </a:p>
        </p:txBody>
      </p:sp>
      <p:sp>
        <p:nvSpPr>
          <p:cNvPr id="3" name="Content Placeholder 2"/>
          <p:cNvSpPr>
            <a:spLocks noGrp="1"/>
          </p:cNvSpPr>
          <p:nvPr>
            <p:ph idx="1"/>
          </p:nvPr>
        </p:nvSpPr>
        <p:spPr/>
        <p:txBody>
          <a:bodyPr>
            <a:normAutofit/>
          </a:bodyPr>
          <a:lstStyle/>
          <a:p>
            <a:pPr marL="260604" lvl="1" indent="-260604">
              <a:lnSpc>
                <a:spcPct val="100000"/>
              </a:lnSpc>
              <a:spcBef>
                <a:spcPts val="0"/>
              </a:spcBef>
              <a:spcAft>
                <a:spcPts val="900"/>
              </a:spcAft>
              <a:buClr>
                <a:srgbClr val="C00000"/>
              </a:buClr>
              <a:defRPr/>
            </a:pPr>
            <a:r>
              <a:rPr lang="en-US" altLang="en-US" sz="1500" dirty="0">
                <a:solidFill>
                  <a:srgbClr val="000000"/>
                </a:solidFill>
                <a:ea typeface="Calibri" panose="020F0502020204030204" pitchFamily="34" charset="0"/>
                <a:cs typeface="Times New Roman" panose="02020603050405020304" pitchFamily="18" charset="0"/>
              </a:rPr>
              <a:t>Earnings left within a C Corp. won’t be subject to the shareholder level tax, creating an incentive to accumulate earnings instead of distributing them. </a:t>
            </a:r>
          </a:p>
          <a:p>
            <a:pPr marL="548640" lvl="1" indent="-260604">
              <a:lnSpc>
                <a:spcPct val="100000"/>
              </a:lnSpc>
              <a:spcBef>
                <a:spcPts val="0"/>
              </a:spcBef>
              <a:spcAft>
                <a:spcPts val="450"/>
              </a:spcAft>
              <a:buClr>
                <a:srgbClr val="C00000"/>
              </a:buClr>
              <a:buFont typeface="Courier New" panose="02070309020205020404" pitchFamily="49" charset="0"/>
              <a:buChar char="o"/>
              <a:defRPr/>
            </a:pPr>
            <a:r>
              <a:rPr lang="en-US" altLang="en-US" sz="1500" dirty="0">
                <a:solidFill>
                  <a:srgbClr val="000000"/>
                </a:solidFill>
                <a:ea typeface="Calibri" panose="020F0502020204030204" pitchFamily="34" charset="0"/>
                <a:cs typeface="Times New Roman" panose="02020603050405020304" pitchFamily="18" charset="0"/>
              </a:rPr>
              <a:t>The accumulated earnings tax functions as a disincentive – when a C Corp. accumulates earnings beyond the “reasonable needs of the business” a second level of corporate tax can be imposed at a 20% rate.</a:t>
            </a:r>
          </a:p>
          <a:p>
            <a:pPr marL="548640" lvl="1" indent="-260604">
              <a:lnSpc>
                <a:spcPct val="100000"/>
              </a:lnSpc>
              <a:spcBef>
                <a:spcPts val="0"/>
              </a:spcBef>
              <a:spcAft>
                <a:spcPts val="450"/>
              </a:spcAft>
              <a:buClr>
                <a:srgbClr val="C00000"/>
              </a:buClr>
              <a:buFont typeface="Courier New" panose="02070309020205020404" pitchFamily="49" charset="0"/>
              <a:buChar char="o"/>
              <a:defRPr/>
            </a:pPr>
            <a:r>
              <a:rPr lang="en-US" altLang="en-US" sz="1500" dirty="0">
                <a:solidFill>
                  <a:srgbClr val="000000"/>
                </a:solidFill>
                <a:ea typeface="Calibri" panose="020F0502020204030204" pitchFamily="34" charset="0"/>
                <a:cs typeface="Times New Roman" panose="02020603050405020304" pitchFamily="18" charset="0"/>
              </a:rPr>
              <a:t>The personal holding company tax may also apply to a C Corp. which has a small number of shareholders and derives most of its income from “passive” sources (dividends, interest, and rents, for example) – the penalty is the same – a second corporate tax at a 20% rate.</a:t>
            </a:r>
          </a:p>
          <a:p>
            <a:pPr marL="548640" lvl="1" indent="-260604">
              <a:spcBef>
                <a:spcPts val="0"/>
              </a:spcBef>
              <a:spcAft>
                <a:spcPts val="450"/>
              </a:spcAft>
              <a:buClr>
                <a:srgbClr val="C00000"/>
              </a:buClr>
              <a:buFont typeface="Courier New" panose="02070309020205020404" pitchFamily="49" charset="0"/>
              <a:buChar char="o"/>
              <a:defRPr/>
            </a:pPr>
            <a:r>
              <a:rPr lang="en-US" altLang="en-US" sz="1500" i="1" dirty="0">
                <a:solidFill>
                  <a:srgbClr val="000000"/>
                </a:solidFill>
                <a:ea typeface="Calibri" panose="020F0502020204030204" pitchFamily="34" charset="0"/>
                <a:cs typeface="Times New Roman" panose="02020603050405020304" pitchFamily="18" charset="0"/>
              </a:rPr>
              <a:t>Deemed dividends</a:t>
            </a:r>
            <a:r>
              <a:rPr lang="en-US" altLang="en-US" sz="1500" dirty="0">
                <a:solidFill>
                  <a:srgbClr val="000000"/>
                </a:solidFill>
                <a:ea typeface="Calibri" panose="020F0502020204030204" pitchFamily="34" charset="0"/>
                <a:cs typeface="Times New Roman" panose="02020603050405020304" pitchFamily="18" charset="0"/>
              </a:rPr>
              <a:t> provide a relief valve for avoiding the taxes – but they can be an expensive cure.</a:t>
            </a:r>
          </a:p>
          <a:p>
            <a:pPr marL="548640" lvl="1" indent="-260604">
              <a:spcBef>
                <a:spcPts val="0"/>
              </a:spcBef>
              <a:spcAft>
                <a:spcPts val="450"/>
              </a:spcAft>
              <a:buClr>
                <a:srgbClr val="C00000"/>
              </a:buClr>
              <a:buFont typeface="Courier New" panose="02070309020205020404" pitchFamily="49" charset="0"/>
              <a:buChar char="o"/>
              <a:defRPr/>
            </a:pPr>
            <a:r>
              <a:rPr lang="en-US" altLang="en-US" sz="1500" dirty="0">
                <a:solidFill>
                  <a:srgbClr val="000000"/>
                </a:solidFill>
                <a:ea typeface="Calibri" panose="020F0502020204030204" pitchFamily="34" charset="0"/>
                <a:cs typeface="Times New Roman" panose="02020603050405020304" pitchFamily="18" charset="0"/>
              </a:rPr>
              <a:t>These taxes have been dead letters for a long time but may regain importance under the flat rate C Corp. tax regime.</a:t>
            </a:r>
          </a:p>
        </p:txBody>
      </p:sp>
    </p:spTree>
    <p:extLst>
      <p:ext uri="{BB962C8B-B14F-4D97-AF65-F5344CB8AC3E}">
        <p14:creationId xmlns:p14="http://schemas.microsoft.com/office/powerpoint/2010/main" val="37842412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000944"/>
            <a:ext cx="7886700" cy="999308"/>
          </a:xfrm>
        </p:spPr>
        <p:txBody>
          <a:bodyPr/>
          <a:lstStyle/>
          <a:p>
            <a:pPr algn="ctr" eaLnBrk="1" hangingPunct="1">
              <a:defRPr/>
            </a:pPr>
            <a:r>
              <a:rPr lang="en-US" sz="2700" b="1" cap="small" dirty="0">
                <a:solidFill>
                  <a:srgbClr val="C00000"/>
                </a:solidFill>
                <a:latin typeface="Arial" panose="020B0604020202020204" pitchFamily="34" charset="0"/>
                <a:cs typeface="Arial" panose="020B0604020202020204" pitchFamily="34" charset="0"/>
              </a:rPr>
              <a:t>Entity Selection Considerations (cont’d)</a:t>
            </a:r>
            <a:endParaRPr lang="en-US" sz="2700" dirty="0"/>
          </a:p>
        </p:txBody>
      </p:sp>
      <p:sp>
        <p:nvSpPr>
          <p:cNvPr id="49155" name="Content Placeholder 2"/>
          <p:cNvSpPr>
            <a:spLocks noGrp="1"/>
          </p:cNvSpPr>
          <p:nvPr>
            <p:ph idx="1"/>
          </p:nvPr>
        </p:nvSpPr>
        <p:spPr>
          <a:xfrm>
            <a:off x="628650" y="2000251"/>
            <a:ext cx="7886700" cy="3799285"/>
          </a:xfrm>
        </p:spPr>
        <p:txBody>
          <a:bodyPr>
            <a:normAutofit fontScale="92500" lnSpcReduction="10000"/>
          </a:bodyPr>
          <a:lstStyle/>
          <a:p>
            <a:pPr marL="259556" indent="-259556">
              <a:lnSpc>
                <a:spcPct val="100000"/>
              </a:lnSpc>
              <a:spcBef>
                <a:spcPct val="0"/>
              </a:spcBef>
              <a:spcAft>
                <a:spcPts val="900"/>
              </a:spcAft>
              <a:buClr>
                <a:srgbClr val="C00000"/>
              </a:buClr>
            </a:pPr>
            <a:r>
              <a:rPr lang="en-US" altLang="en-US" sz="1500" dirty="0">
                <a:solidFill>
                  <a:srgbClr val="000000"/>
                </a:solidFill>
                <a:ea typeface="Calibri" panose="020F0502020204030204" pitchFamily="34" charset="0"/>
                <a:cs typeface="Times New Roman" panose="02020603050405020304" pitchFamily="18" charset="0"/>
              </a:rPr>
              <a:t>Reasonable compensation may take on added significance, particularly for pass-through entities.  </a:t>
            </a:r>
            <a:br>
              <a:rPr lang="en-US" altLang="en-US" sz="1500" dirty="0">
                <a:solidFill>
                  <a:srgbClr val="000000"/>
                </a:solidFill>
                <a:ea typeface="Calibri" panose="020F0502020204030204" pitchFamily="34" charset="0"/>
                <a:cs typeface="Times New Roman" panose="02020603050405020304" pitchFamily="18" charset="0"/>
              </a:rPr>
            </a:br>
            <a:r>
              <a:rPr lang="en-US" altLang="en-US" sz="1500" dirty="0">
                <a:solidFill>
                  <a:srgbClr val="000000"/>
                </a:solidFill>
                <a:ea typeface="Calibri" panose="020F0502020204030204" pitchFamily="34" charset="0"/>
                <a:cs typeface="Times New Roman" panose="02020603050405020304" pitchFamily="18" charset="0"/>
              </a:rPr>
              <a:t>There are several reasons:  </a:t>
            </a:r>
          </a:p>
          <a:p>
            <a:pPr marL="547688" lvl="1" indent="-259556">
              <a:lnSpc>
                <a:spcPct val="100000"/>
              </a:lnSpc>
              <a:spcBef>
                <a:spcPts val="150"/>
              </a:spcBef>
              <a:spcAft>
                <a:spcPts val="900"/>
              </a:spcAft>
              <a:buClr>
                <a:srgbClr val="C00000"/>
              </a:buClr>
              <a:buFont typeface="Courier New" panose="02070309020205020404" pitchFamily="49" charset="0"/>
              <a:buChar char="o"/>
            </a:pPr>
            <a:r>
              <a:rPr lang="en-US" altLang="en-US" sz="1500" dirty="0">
                <a:solidFill>
                  <a:srgbClr val="000000"/>
                </a:solidFill>
                <a:ea typeface="Calibri" panose="020F0502020204030204" pitchFamily="34" charset="0"/>
                <a:cs typeface="Times New Roman" panose="02020603050405020304" pitchFamily="18" charset="0"/>
              </a:rPr>
              <a:t>Even if all of an S Corp.’s pass-through income is taxed at the same income tax rate, compensation is subject to payroll taxes as well, giving the IRS an incentive to assure that a stockholder/employee is being compensated adequately for services provided to the S Corp.  </a:t>
            </a:r>
          </a:p>
          <a:p>
            <a:pPr marL="547688" lvl="1" indent="-259556">
              <a:lnSpc>
                <a:spcPct val="100000"/>
              </a:lnSpc>
              <a:spcBef>
                <a:spcPts val="150"/>
              </a:spcBef>
              <a:spcAft>
                <a:spcPts val="900"/>
              </a:spcAft>
              <a:buClr>
                <a:srgbClr val="C00000"/>
              </a:buClr>
              <a:buFont typeface="Courier New" panose="02070309020205020404" pitchFamily="49" charset="0"/>
              <a:buChar char="o"/>
            </a:pPr>
            <a:r>
              <a:rPr lang="en-US" altLang="en-US" sz="1500" dirty="0">
                <a:solidFill>
                  <a:srgbClr val="000000"/>
                </a:solidFill>
                <a:ea typeface="Calibri" panose="020F0502020204030204" pitchFamily="34" charset="0"/>
                <a:cs typeface="Times New Roman" panose="02020603050405020304" pitchFamily="18" charset="0"/>
              </a:rPr>
              <a:t>Regardless of the choice of entity, QBI doesn’t include reasonable compensation or, in the case of a tax partnership, guaranteed payments.  If a QBI deduction is in play, the IRS again has incentive to assure that every owner/employee is being compensated properly.  </a:t>
            </a:r>
          </a:p>
          <a:p>
            <a:pPr marL="890588" lvl="2" indent="-259556">
              <a:lnSpc>
                <a:spcPct val="100000"/>
              </a:lnSpc>
              <a:spcBef>
                <a:spcPct val="0"/>
              </a:spcBef>
              <a:spcAft>
                <a:spcPts val="750"/>
              </a:spcAft>
              <a:buClr>
                <a:srgbClr val="C00000"/>
              </a:buClr>
              <a:buFont typeface="Wingdings" panose="05000000000000000000" pitchFamily="2" charset="2"/>
              <a:buChar char="Ø"/>
            </a:pPr>
            <a:r>
              <a:rPr lang="en-US" altLang="en-US" sz="1425" b="1" i="1" dirty="0">
                <a:solidFill>
                  <a:srgbClr val="000000"/>
                </a:solidFill>
                <a:ea typeface="Calibri" panose="020F0502020204030204" pitchFamily="34" charset="0"/>
                <a:cs typeface="Times New Roman" panose="02020603050405020304" pitchFamily="18" charset="0"/>
              </a:rPr>
              <a:t>Note, however,</a:t>
            </a:r>
            <a:r>
              <a:rPr lang="en-US" altLang="en-US" sz="1425" dirty="0">
                <a:solidFill>
                  <a:srgbClr val="000000"/>
                </a:solidFill>
                <a:ea typeface="Calibri" panose="020F0502020204030204" pitchFamily="34" charset="0"/>
                <a:cs typeface="Times New Roman" panose="02020603050405020304" pitchFamily="18" charset="0"/>
              </a:rPr>
              <a:t> the recently issued Proposed Regs do not extend the principle of “reasonable compensation” to impute the concept to partnerships and proprietorships – thereby providing a distinct advantage to these structures over an S corp. in maximizing available QBI.</a:t>
            </a:r>
          </a:p>
          <a:p>
            <a:pPr marL="547688" lvl="1" indent="-259556">
              <a:lnSpc>
                <a:spcPct val="100000"/>
              </a:lnSpc>
              <a:spcAft>
                <a:spcPts val="150"/>
              </a:spcAft>
              <a:buClr>
                <a:srgbClr val="C00000"/>
              </a:buClr>
              <a:buFont typeface="Courier New" panose="02070309020205020404" pitchFamily="49" charset="0"/>
              <a:buChar char="o"/>
            </a:pPr>
            <a:r>
              <a:rPr lang="en-US" altLang="en-US" sz="1500" dirty="0">
                <a:solidFill>
                  <a:srgbClr val="000000"/>
                </a:solidFill>
                <a:ea typeface="Calibri" panose="020F0502020204030204" pitchFamily="34" charset="0"/>
                <a:cs typeface="Times New Roman" panose="02020603050405020304" pitchFamily="18" charset="0"/>
              </a:rPr>
              <a:t>In a C Corp. structure in which the C Corp. can demonstrate the requisite need to accumulate earnings (and thus avoid the accumulated earnings tax), the IRS has considerable incentive to assure payment of reasonable compensation which, in turn, reduces </a:t>
            </a:r>
            <a:r>
              <a:rPr lang="en-US" altLang="en-US" sz="1575" dirty="0">
                <a:solidFill>
                  <a:srgbClr val="000000"/>
                </a:solidFill>
                <a:ea typeface="Calibri" panose="020F0502020204030204" pitchFamily="34" charset="0"/>
                <a:cs typeface="Times New Roman" panose="02020603050405020304" pitchFamily="18" charset="0"/>
              </a:rPr>
              <a:t>corporate income that qualifies for the low C Corp. tax rate and, instead, </a:t>
            </a:r>
            <a:r>
              <a:rPr lang="en-US" altLang="en-US" sz="1500" dirty="0">
                <a:solidFill>
                  <a:srgbClr val="000000"/>
                </a:solidFill>
                <a:ea typeface="Calibri" panose="020F0502020204030204" pitchFamily="34" charset="0"/>
                <a:cs typeface="Times New Roman" panose="02020603050405020304" pitchFamily="18" charset="0"/>
              </a:rPr>
              <a:t>exposes it to payroll taxes and earned income. </a:t>
            </a:r>
          </a:p>
        </p:txBody>
      </p:sp>
    </p:spTree>
    <p:extLst>
      <p:ext uri="{BB962C8B-B14F-4D97-AF65-F5344CB8AC3E}">
        <p14:creationId xmlns:p14="http://schemas.microsoft.com/office/powerpoint/2010/main" val="3352965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sz="half" idx="2"/>
          </p:nvPr>
        </p:nvSpPr>
        <p:spPr>
          <a:xfrm>
            <a:off x="533400" y="1396879"/>
            <a:ext cx="7772400" cy="4492980"/>
          </a:xfrm>
        </p:spPr>
        <p:txBody>
          <a:bodyPr/>
          <a:lstStyle/>
          <a:p>
            <a:pPr marL="228600" indent="-228600">
              <a:spcBef>
                <a:spcPts val="200"/>
              </a:spcBef>
              <a:spcAft>
                <a:spcPts val="400"/>
              </a:spcAft>
              <a:buClr>
                <a:srgbClr val="840A4D"/>
              </a:buClr>
              <a:buSzPct val="115000"/>
            </a:pPr>
            <a:r>
              <a:rPr lang="en-US" sz="2000" dirty="0">
                <a:solidFill>
                  <a:schemeClr val="bg1">
                    <a:lumMod val="50000"/>
                  </a:schemeClr>
                </a:solidFill>
              </a:rPr>
              <a:t>Prior rates: 15%, 25%, 34%, and 35% (Personal Service Corps. paid at the 35% rate)</a:t>
            </a:r>
          </a:p>
          <a:p>
            <a:pPr marL="228600" indent="-228600">
              <a:spcBef>
                <a:spcPts val="200"/>
              </a:spcBef>
              <a:spcAft>
                <a:spcPts val="400"/>
              </a:spcAft>
              <a:buClr>
                <a:srgbClr val="840A4D"/>
              </a:buClr>
              <a:buSzPct val="115000"/>
            </a:pPr>
            <a:r>
              <a:rPr lang="en-US" sz="2000" dirty="0">
                <a:solidFill>
                  <a:schemeClr val="bg1">
                    <a:lumMod val="50000"/>
                  </a:schemeClr>
                </a:solidFill>
              </a:rPr>
              <a:t>For tax years beginning in 2018: Flat 21% (including Personal Service Corps.)</a:t>
            </a:r>
          </a:p>
          <a:p>
            <a:pPr marL="228600" indent="-228600">
              <a:spcBef>
                <a:spcPts val="200"/>
              </a:spcBef>
              <a:spcAft>
                <a:spcPts val="400"/>
              </a:spcAft>
              <a:buClr>
                <a:srgbClr val="840A4D"/>
              </a:buClr>
              <a:buSzPct val="115000"/>
            </a:pPr>
            <a:endParaRPr lang="en-US" dirty="0">
              <a:solidFill>
                <a:schemeClr val="bg1">
                  <a:lumMod val="50000"/>
                </a:schemeClr>
              </a:solidFill>
            </a:endParaRPr>
          </a:p>
          <a:p>
            <a:pPr marL="0" indent="0">
              <a:spcBef>
                <a:spcPts val="200"/>
              </a:spcBef>
              <a:spcAft>
                <a:spcPts val="400"/>
              </a:spcAft>
              <a:buClr>
                <a:srgbClr val="840A4D"/>
              </a:buClr>
              <a:buSzPct val="115000"/>
              <a:buNone/>
            </a:pPr>
            <a:endParaRPr lang="en-US" sz="1800" dirty="0">
              <a:solidFill>
                <a:schemeClr val="bg1">
                  <a:lumMod val="50000"/>
                </a:schemeClr>
              </a:solidFill>
            </a:endParaRPr>
          </a:p>
          <a:p>
            <a:pPr marL="548640" lvl="1" indent="-274320">
              <a:buClr>
                <a:srgbClr val="840A4D"/>
              </a:buClr>
              <a:buFont typeface="Courier New" panose="02070309020205020404" pitchFamily="49" charset="0"/>
              <a:buChar char="o"/>
            </a:pPr>
            <a:endParaRPr lang="en-US" sz="2400" dirty="0">
              <a:solidFill>
                <a:schemeClr val="bg1">
                  <a:lumMod val="50000"/>
                </a:schemeClr>
              </a:solidFill>
            </a:endParaRPr>
          </a:p>
          <a:p>
            <a:pPr marL="457200" lvl="1" indent="0">
              <a:buClr>
                <a:srgbClr val="840A4D"/>
              </a:buClr>
              <a:buNone/>
            </a:pPr>
            <a:endParaRPr lang="en-US" dirty="0"/>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600" b="1" dirty="0">
                <a:solidFill>
                  <a:srgbClr val="840A4D"/>
                </a:solidFill>
                <a:latin typeface="Garamond" panose="02020404030301010803" pitchFamily="18" charset="0"/>
              </a:rPr>
              <a:t>Corporate Tax Rates Reduced (after 2017)</a:t>
            </a:r>
          </a:p>
        </p:txBody>
      </p:sp>
      <p:pic>
        <p:nvPicPr>
          <p:cNvPr id="8" name="Picture 7">
            <a:extLst>
              <a:ext uri="{FF2B5EF4-FFF2-40B4-BE49-F238E27FC236}">
                <a16:creationId xmlns:a16="http://schemas.microsoft.com/office/drawing/2014/main" id="{6BE976C8-D4A0-48B1-B81D-0EE576A44523}"/>
              </a:ext>
            </a:extLst>
          </p:cNvPr>
          <p:cNvPicPr>
            <a:picLocks noChangeAspect="1"/>
          </p:cNvPicPr>
          <p:nvPr/>
        </p:nvPicPr>
        <p:blipFill>
          <a:blip r:embed="rId2">
            <a:duotone>
              <a:schemeClr val="accent2">
                <a:shade val="45000"/>
                <a:satMod val="135000"/>
              </a:schemeClr>
              <a:prstClr val="white"/>
            </a:duotone>
          </a:blip>
          <a:stretch>
            <a:fillRect/>
          </a:stretch>
        </p:blipFill>
        <p:spPr>
          <a:xfrm>
            <a:off x="3061583" y="2924907"/>
            <a:ext cx="2716033" cy="2716033"/>
          </a:xfrm>
          <a:prstGeom prst="rect">
            <a:avLst/>
          </a:prstGeom>
        </p:spPr>
      </p:pic>
      <p:sp>
        <p:nvSpPr>
          <p:cNvPr id="4" name="Slide Number Placeholder 3">
            <a:extLst>
              <a:ext uri="{FF2B5EF4-FFF2-40B4-BE49-F238E27FC236}">
                <a16:creationId xmlns:a16="http://schemas.microsoft.com/office/drawing/2014/main" id="{A4132297-2BD3-47BF-8017-3F4D4C286A7E}"/>
              </a:ext>
            </a:extLst>
          </p:cNvPr>
          <p:cNvSpPr>
            <a:spLocks noGrp="1"/>
          </p:cNvSpPr>
          <p:nvPr>
            <p:ph type="sldNum" sz="quarter" idx="12"/>
          </p:nvPr>
        </p:nvSpPr>
        <p:spPr/>
        <p:txBody>
          <a:bodyPr/>
          <a:lstStyle/>
          <a:p>
            <a:fld id="{2E585D58-C48C-4C48-BF75-6DD20409C896}" type="slidenum">
              <a:rPr lang="en-US" smtClean="0"/>
              <a:t>3</a:t>
            </a:fld>
            <a:endParaRPr lang="en-US" dirty="0"/>
          </a:p>
        </p:txBody>
      </p:sp>
    </p:spTree>
    <p:extLst>
      <p:ext uri="{BB962C8B-B14F-4D97-AF65-F5344CB8AC3E}">
        <p14:creationId xmlns:p14="http://schemas.microsoft.com/office/powerpoint/2010/main" val="5922270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US" sz="2700" b="1" cap="small" dirty="0">
                <a:solidFill>
                  <a:srgbClr val="C00000"/>
                </a:solidFill>
                <a:latin typeface="Arial" panose="020B0604020202020204" pitchFamily="34" charset="0"/>
                <a:cs typeface="Arial" panose="020B0604020202020204" pitchFamily="34" charset="0"/>
              </a:rPr>
              <a:t>Entity Selection Considerations (cont’d)</a:t>
            </a:r>
            <a:endParaRPr lang="en-US" sz="2700" dirty="0"/>
          </a:p>
        </p:txBody>
      </p:sp>
      <p:sp>
        <p:nvSpPr>
          <p:cNvPr id="3" name="Content Placeholder 2"/>
          <p:cNvSpPr>
            <a:spLocks noGrp="1"/>
          </p:cNvSpPr>
          <p:nvPr>
            <p:ph idx="1"/>
          </p:nvPr>
        </p:nvSpPr>
        <p:spPr/>
        <p:txBody>
          <a:bodyPr/>
          <a:lstStyle/>
          <a:p>
            <a:pPr marL="260604" indent="-260604">
              <a:lnSpc>
                <a:spcPct val="100000"/>
              </a:lnSpc>
              <a:spcAft>
                <a:spcPts val="900"/>
              </a:spcAft>
              <a:buClr>
                <a:srgbClr val="C00000"/>
              </a:buClr>
              <a:defRPr/>
            </a:pPr>
            <a:r>
              <a:rPr lang="en-US" altLang="en-US" sz="1500" dirty="0">
                <a:solidFill>
                  <a:srgbClr val="000000"/>
                </a:solidFill>
                <a:ea typeface="Calibri" panose="020F0502020204030204" pitchFamily="34" charset="0"/>
                <a:cs typeface="Times New Roman" panose="02020603050405020304" pitchFamily="18" charset="0"/>
              </a:rPr>
              <a:t>For many businesses currently organized as pass-through entities, converting to C Corp. status for the presumed benefit of a lower rate won’t make sense</a:t>
            </a:r>
          </a:p>
          <a:p>
            <a:pPr marL="548640" lvl="1" indent="-260604">
              <a:lnSpc>
                <a:spcPct val="100000"/>
              </a:lnSpc>
              <a:spcBef>
                <a:spcPts val="900"/>
              </a:spcBef>
              <a:spcAft>
                <a:spcPts val="750"/>
              </a:spcAft>
              <a:buClr>
                <a:srgbClr val="C00000"/>
              </a:buClr>
              <a:buFont typeface="Courier New" panose="02070309020205020404" pitchFamily="49" charset="0"/>
              <a:buChar char="o"/>
              <a:defRPr/>
            </a:pPr>
            <a:r>
              <a:rPr lang="en-US" altLang="en-US" sz="1500" dirty="0">
                <a:solidFill>
                  <a:srgbClr val="000000"/>
                </a:solidFill>
                <a:ea typeface="Calibri" panose="020F0502020204030204" pitchFamily="34" charset="0"/>
                <a:cs typeface="Times New Roman" panose="02020603050405020304" pitchFamily="18" charset="0"/>
              </a:rPr>
              <a:t>In any case, a careful analysis of the business’s assets is important – for example, it might be tax-advantageous to leave some assets, such as real property, within the pass-through entity even if the decision is made to conduct business operations through a C Corp.</a:t>
            </a:r>
          </a:p>
          <a:p>
            <a:pPr marL="548640" lvl="1" indent="-260604">
              <a:lnSpc>
                <a:spcPct val="100000"/>
              </a:lnSpc>
              <a:spcBef>
                <a:spcPts val="900"/>
              </a:spcBef>
              <a:spcAft>
                <a:spcPts val="450"/>
              </a:spcAft>
              <a:buClr>
                <a:srgbClr val="C00000"/>
              </a:buClr>
              <a:buFont typeface="Courier New" panose="02070309020205020404" pitchFamily="49" charset="0"/>
              <a:buChar char="o"/>
              <a:defRPr/>
            </a:pPr>
            <a:r>
              <a:rPr lang="en-US" altLang="en-US" sz="1500" dirty="0">
                <a:solidFill>
                  <a:srgbClr val="000000"/>
                </a:solidFill>
                <a:ea typeface="Calibri" panose="020F0502020204030204" pitchFamily="34" charset="0"/>
                <a:cs typeface="Times New Roman" panose="02020603050405020304" pitchFamily="18" charset="0"/>
              </a:rPr>
              <a:t>If assets are stripped off, assure that appropriate rental agreements between the pass-through entity and the C Corp. are in place.</a:t>
            </a:r>
          </a:p>
          <a:p>
            <a:pPr eaLnBrk="1" hangingPunct="1">
              <a:defRPr/>
            </a:pPr>
            <a:endParaRPr lang="en-US" dirty="0"/>
          </a:p>
        </p:txBody>
      </p:sp>
    </p:spTree>
    <p:extLst>
      <p:ext uri="{BB962C8B-B14F-4D97-AF65-F5344CB8AC3E}">
        <p14:creationId xmlns:p14="http://schemas.microsoft.com/office/powerpoint/2010/main" val="22517352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US" sz="2700" b="1" cap="small" dirty="0">
                <a:solidFill>
                  <a:srgbClr val="C00000"/>
                </a:solidFill>
                <a:latin typeface="Arial" panose="020B0604020202020204" pitchFamily="34" charset="0"/>
                <a:cs typeface="Arial" panose="020B0604020202020204" pitchFamily="34" charset="0"/>
              </a:rPr>
              <a:t>Entity Selection Considerations (cont’d)</a:t>
            </a:r>
            <a:endParaRPr lang="en-US" sz="2700" dirty="0"/>
          </a:p>
        </p:txBody>
      </p:sp>
      <p:sp>
        <p:nvSpPr>
          <p:cNvPr id="3" name="Content Placeholder 2"/>
          <p:cNvSpPr>
            <a:spLocks noGrp="1"/>
          </p:cNvSpPr>
          <p:nvPr>
            <p:ph idx="1"/>
          </p:nvPr>
        </p:nvSpPr>
        <p:spPr>
          <a:xfrm>
            <a:off x="628650" y="2125268"/>
            <a:ext cx="7886700" cy="3454207"/>
          </a:xfrm>
        </p:spPr>
        <p:txBody>
          <a:bodyPr/>
          <a:lstStyle/>
          <a:p>
            <a:pPr marL="260604" indent="-260604">
              <a:lnSpc>
                <a:spcPct val="100000"/>
              </a:lnSpc>
              <a:spcAft>
                <a:spcPts val="900"/>
              </a:spcAft>
              <a:buClr>
                <a:srgbClr val="C00000"/>
              </a:buClr>
              <a:defRPr/>
            </a:pPr>
            <a:r>
              <a:rPr lang="en-US" altLang="en-US" sz="1800" dirty="0">
                <a:solidFill>
                  <a:srgbClr val="000000"/>
                </a:solidFill>
                <a:ea typeface="Calibri" panose="020F0502020204030204" pitchFamily="34" charset="0"/>
                <a:cs typeface="Times New Roman" panose="02020603050405020304" pitchFamily="18" charset="0"/>
              </a:rPr>
              <a:t>What about converting a C Corp. to an S Corp. to take advantage of the QBI deduction?</a:t>
            </a:r>
          </a:p>
          <a:p>
            <a:pPr marL="548640" lvl="1" indent="-260604">
              <a:lnSpc>
                <a:spcPct val="100000"/>
              </a:lnSpc>
              <a:spcBef>
                <a:spcPts val="0"/>
              </a:spcBef>
              <a:spcAft>
                <a:spcPts val="750"/>
              </a:spcAft>
              <a:buClr>
                <a:srgbClr val="C00000"/>
              </a:buClr>
              <a:buFont typeface="Courier New" panose="02070309020205020404" pitchFamily="49" charset="0"/>
              <a:buChar char="o"/>
              <a:defRPr/>
            </a:pPr>
            <a:r>
              <a:rPr lang="en-US" altLang="en-US" sz="1500" dirty="0">
                <a:solidFill>
                  <a:srgbClr val="000000"/>
                </a:solidFill>
                <a:ea typeface="Calibri" panose="020F0502020204030204" pitchFamily="34" charset="0"/>
                <a:cs typeface="Times New Roman" panose="02020603050405020304" pitchFamily="18" charset="0"/>
              </a:rPr>
              <a:t>Some C Corp. stockholders may not qualify to hold stock in an S Corp. – generally, corporations, partnerships and many types of trusts aren’t eligible S Corp. stockholders.</a:t>
            </a:r>
          </a:p>
          <a:p>
            <a:pPr marL="548640" lvl="1" indent="-260604">
              <a:lnSpc>
                <a:spcPct val="100000"/>
              </a:lnSpc>
              <a:spcBef>
                <a:spcPts val="0"/>
              </a:spcBef>
              <a:spcAft>
                <a:spcPts val="750"/>
              </a:spcAft>
              <a:buClr>
                <a:srgbClr val="C00000"/>
              </a:buClr>
              <a:buFont typeface="Courier New" panose="02070309020205020404" pitchFamily="49" charset="0"/>
              <a:buChar char="o"/>
              <a:defRPr/>
            </a:pPr>
            <a:r>
              <a:rPr lang="en-US" altLang="en-US" sz="1500" dirty="0">
                <a:solidFill>
                  <a:srgbClr val="000000"/>
                </a:solidFill>
                <a:ea typeface="Calibri" panose="020F0502020204030204" pitchFamily="34" charset="0"/>
                <a:cs typeface="Times New Roman" panose="02020603050405020304" pitchFamily="18" charset="0"/>
              </a:rPr>
              <a:t>A C Corp. with two classes of stock outstanding can’t make an effective S election, unless the only difference in classes are voting power.</a:t>
            </a:r>
          </a:p>
          <a:p>
            <a:pPr marL="548640" lvl="1" indent="-260604">
              <a:lnSpc>
                <a:spcPct val="100000"/>
              </a:lnSpc>
              <a:spcBef>
                <a:spcPts val="0"/>
              </a:spcBef>
              <a:spcAft>
                <a:spcPts val="750"/>
              </a:spcAft>
              <a:buClr>
                <a:srgbClr val="C00000"/>
              </a:buClr>
              <a:buFont typeface="Courier New" panose="02070309020205020404" pitchFamily="49" charset="0"/>
              <a:buChar char="o"/>
              <a:defRPr/>
            </a:pPr>
            <a:r>
              <a:rPr lang="en-US" altLang="en-US" sz="1500" dirty="0">
                <a:solidFill>
                  <a:srgbClr val="000000"/>
                </a:solidFill>
                <a:ea typeface="Calibri" panose="020F0502020204030204" pitchFamily="34" charset="0"/>
                <a:cs typeface="Times New Roman" panose="02020603050405020304" pitchFamily="18" charset="0"/>
              </a:rPr>
              <a:t>A C Corp. with substantial accumulated earnings may be able to make an S election but may not be able to maintain it for more than three years.  A deemed dividend distribution may be a fix, but may be expensive.</a:t>
            </a:r>
          </a:p>
          <a:p>
            <a:pPr marL="548640" lvl="1" indent="-260604">
              <a:lnSpc>
                <a:spcPct val="100000"/>
              </a:lnSpc>
              <a:spcBef>
                <a:spcPts val="0"/>
              </a:spcBef>
              <a:buClr>
                <a:srgbClr val="C00000"/>
              </a:buClr>
              <a:buFont typeface="Courier New" panose="02070309020205020404" pitchFamily="49" charset="0"/>
              <a:buChar char="o"/>
              <a:defRPr/>
            </a:pPr>
            <a:r>
              <a:rPr lang="en-US" altLang="en-US" sz="1500" dirty="0">
                <a:solidFill>
                  <a:srgbClr val="000000"/>
                </a:solidFill>
                <a:ea typeface="Calibri" panose="020F0502020204030204" pitchFamily="34" charset="0"/>
                <a:cs typeface="Times New Roman" panose="02020603050405020304" pitchFamily="18" charset="0"/>
              </a:rPr>
              <a:t>A change in the method of accounting for inventory may, as a practical matter, rule out such an election.</a:t>
            </a:r>
          </a:p>
          <a:p>
            <a:pPr eaLnBrk="1" hangingPunct="1">
              <a:defRPr/>
            </a:pPr>
            <a:endParaRPr lang="en-US" dirty="0"/>
          </a:p>
        </p:txBody>
      </p:sp>
    </p:spTree>
    <p:extLst>
      <p:ext uri="{BB962C8B-B14F-4D97-AF65-F5344CB8AC3E}">
        <p14:creationId xmlns:p14="http://schemas.microsoft.com/office/powerpoint/2010/main" val="38092769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US" sz="2700" b="1" cap="small" dirty="0">
                <a:solidFill>
                  <a:srgbClr val="C00000"/>
                </a:solidFill>
                <a:latin typeface="Arial" panose="020B0604020202020204" pitchFamily="34" charset="0"/>
                <a:cs typeface="Arial" panose="020B0604020202020204" pitchFamily="34" charset="0"/>
              </a:rPr>
              <a:t>Factors Influencing Entity Selection</a:t>
            </a:r>
            <a:endParaRPr lang="en-US" sz="2700" dirty="0"/>
          </a:p>
        </p:txBody>
      </p:sp>
      <p:sp>
        <p:nvSpPr>
          <p:cNvPr id="3" name="Content Placeholder 2"/>
          <p:cNvSpPr>
            <a:spLocks noGrp="1"/>
          </p:cNvSpPr>
          <p:nvPr>
            <p:ph idx="1"/>
          </p:nvPr>
        </p:nvSpPr>
        <p:spPr>
          <a:xfrm>
            <a:off x="628650" y="2125268"/>
            <a:ext cx="7886700" cy="3519521"/>
          </a:xfrm>
        </p:spPr>
        <p:txBody>
          <a:bodyPr>
            <a:normAutofit fontScale="92500" lnSpcReduction="10000"/>
          </a:bodyPr>
          <a:lstStyle/>
          <a:p>
            <a:pPr marL="260604" indent="-260604">
              <a:lnSpc>
                <a:spcPct val="100000"/>
              </a:lnSpc>
              <a:spcAft>
                <a:spcPts val="900"/>
              </a:spcAft>
              <a:buClr>
                <a:srgbClr val="C00000"/>
              </a:buClr>
              <a:defRPr/>
            </a:pPr>
            <a:r>
              <a:rPr lang="en-US" altLang="en-US" sz="1800" dirty="0">
                <a:solidFill>
                  <a:srgbClr val="000000"/>
                </a:solidFill>
                <a:ea typeface="Calibri" panose="020F0502020204030204" pitchFamily="34" charset="0"/>
                <a:cs typeface="Times New Roman" panose="02020603050405020304" pitchFamily="18" charset="0"/>
              </a:rPr>
              <a:t>Taxable Income Threshold Limits</a:t>
            </a:r>
          </a:p>
          <a:p>
            <a:pPr marL="548640" lvl="1" indent="-260604">
              <a:spcBef>
                <a:spcPts val="0"/>
              </a:spcBef>
              <a:spcAft>
                <a:spcPts val="450"/>
              </a:spcAft>
              <a:buClr>
                <a:srgbClr val="C00000"/>
              </a:buClr>
              <a:buFont typeface="Courier New" panose="02070309020205020404" pitchFamily="49" charset="0"/>
              <a:buChar char="o"/>
              <a:defRPr/>
            </a:pPr>
            <a:r>
              <a:rPr lang="en-US" altLang="en-US" sz="1500" dirty="0">
                <a:solidFill>
                  <a:srgbClr val="000000"/>
                </a:solidFill>
                <a:ea typeface="Calibri" panose="020F0502020204030204" pitchFamily="34" charset="0"/>
                <a:cs typeface="Times New Roman" panose="02020603050405020304" pitchFamily="18" charset="0"/>
              </a:rPr>
              <a:t>Below the Threshold Amount</a:t>
            </a:r>
          </a:p>
          <a:p>
            <a:pPr marL="548640" lvl="1" indent="-260604">
              <a:spcBef>
                <a:spcPts val="0"/>
              </a:spcBef>
              <a:spcAft>
                <a:spcPts val="450"/>
              </a:spcAft>
              <a:buClr>
                <a:srgbClr val="C00000"/>
              </a:buClr>
              <a:buFont typeface="Courier New" panose="02070309020205020404" pitchFamily="49" charset="0"/>
              <a:buChar char="o"/>
              <a:defRPr/>
            </a:pPr>
            <a:r>
              <a:rPr lang="en-US" altLang="en-US" sz="1500" dirty="0">
                <a:solidFill>
                  <a:srgbClr val="000000"/>
                </a:solidFill>
                <a:ea typeface="Calibri" panose="020F0502020204030204" pitchFamily="34" charset="0"/>
                <a:cs typeface="Times New Roman" panose="02020603050405020304" pitchFamily="18" charset="0"/>
              </a:rPr>
              <a:t>Within the Threshold Range</a:t>
            </a:r>
          </a:p>
          <a:p>
            <a:pPr marL="548640" lvl="1" indent="-260604">
              <a:spcBef>
                <a:spcPts val="0"/>
              </a:spcBef>
              <a:spcAft>
                <a:spcPts val="450"/>
              </a:spcAft>
              <a:buClr>
                <a:srgbClr val="C00000"/>
              </a:buClr>
              <a:buFont typeface="Courier New" panose="02070309020205020404" pitchFamily="49" charset="0"/>
              <a:buChar char="o"/>
              <a:defRPr/>
            </a:pPr>
            <a:r>
              <a:rPr lang="en-US" altLang="en-US" sz="1500" dirty="0">
                <a:solidFill>
                  <a:srgbClr val="000000"/>
                </a:solidFill>
                <a:ea typeface="Calibri" panose="020F0502020204030204" pitchFamily="34" charset="0"/>
                <a:cs typeface="Times New Roman" panose="02020603050405020304" pitchFamily="18" charset="0"/>
              </a:rPr>
              <a:t>Greater than the Threshold Range</a:t>
            </a:r>
          </a:p>
          <a:p>
            <a:pPr marL="260604" indent="-260604">
              <a:lnSpc>
                <a:spcPct val="100000"/>
              </a:lnSpc>
              <a:spcAft>
                <a:spcPts val="900"/>
              </a:spcAft>
              <a:buClr>
                <a:srgbClr val="C00000"/>
              </a:buClr>
              <a:defRPr/>
            </a:pPr>
            <a:r>
              <a:rPr lang="en-US" altLang="en-US" sz="1800" dirty="0">
                <a:solidFill>
                  <a:srgbClr val="000000"/>
                </a:solidFill>
                <a:ea typeface="Calibri" panose="020F0502020204030204" pitchFamily="34" charset="0"/>
                <a:cs typeface="Times New Roman" panose="02020603050405020304" pitchFamily="18" charset="0"/>
              </a:rPr>
              <a:t>Specified Service Trade or Business</a:t>
            </a:r>
          </a:p>
          <a:p>
            <a:pPr marL="260604" indent="-260604">
              <a:lnSpc>
                <a:spcPct val="100000"/>
              </a:lnSpc>
              <a:spcAft>
                <a:spcPts val="900"/>
              </a:spcAft>
              <a:buClr>
                <a:srgbClr val="C00000"/>
              </a:buClr>
              <a:defRPr/>
            </a:pPr>
            <a:r>
              <a:rPr lang="en-US" altLang="en-US" sz="1800" dirty="0">
                <a:solidFill>
                  <a:srgbClr val="000000"/>
                </a:solidFill>
                <a:ea typeface="Calibri" panose="020F0502020204030204" pitchFamily="34" charset="0"/>
                <a:cs typeface="Times New Roman" panose="02020603050405020304" pitchFamily="18" charset="0"/>
              </a:rPr>
              <a:t>W-2/Unadjusted Basis of Qualified Property </a:t>
            </a:r>
          </a:p>
          <a:p>
            <a:pPr marL="260604" indent="-260604">
              <a:lnSpc>
                <a:spcPct val="100000"/>
              </a:lnSpc>
              <a:spcAft>
                <a:spcPts val="900"/>
              </a:spcAft>
              <a:buClr>
                <a:srgbClr val="C00000"/>
              </a:buClr>
              <a:defRPr/>
            </a:pPr>
            <a:r>
              <a:rPr lang="en-US" altLang="en-US" sz="1800" dirty="0">
                <a:solidFill>
                  <a:srgbClr val="000000"/>
                </a:solidFill>
                <a:ea typeface="Calibri" panose="020F0502020204030204" pitchFamily="34" charset="0"/>
                <a:cs typeface="Times New Roman" panose="02020603050405020304" pitchFamily="18" charset="0"/>
              </a:rPr>
              <a:t>Reasonable Compensation Requirements</a:t>
            </a:r>
          </a:p>
          <a:p>
            <a:pPr marL="260604" indent="-260604">
              <a:lnSpc>
                <a:spcPct val="100000"/>
              </a:lnSpc>
              <a:spcAft>
                <a:spcPts val="900"/>
              </a:spcAft>
              <a:buClr>
                <a:srgbClr val="C00000"/>
              </a:buClr>
              <a:defRPr/>
            </a:pPr>
            <a:r>
              <a:rPr lang="en-US" altLang="en-US" sz="1800" dirty="0">
                <a:solidFill>
                  <a:srgbClr val="000000"/>
                </a:solidFill>
                <a:ea typeface="Calibri" panose="020F0502020204030204" pitchFamily="34" charset="0"/>
                <a:cs typeface="Times New Roman" panose="02020603050405020304" pitchFamily="18" charset="0"/>
              </a:rPr>
              <a:t>Need to Retain Earnings</a:t>
            </a:r>
          </a:p>
          <a:p>
            <a:pPr marL="260604" indent="-260604">
              <a:lnSpc>
                <a:spcPct val="100000"/>
              </a:lnSpc>
              <a:spcAft>
                <a:spcPts val="900"/>
              </a:spcAft>
              <a:buClr>
                <a:srgbClr val="C00000"/>
              </a:buClr>
              <a:defRPr/>
            </a:pPr>
            <a:r>
              <a:rPr lang="en-US" altLang="en-US" sz="1800" dirty="0">
                <a:solidFill>
                  <a:srgbClr val="000000"/>
                </a:solidFill>
                <a:ea typeface="Calibri" panose="020F0502020204030204" pitchFamily="34" charset="0"/>
                <a:cs typeface="Times New Roman" panose="02020603050405020304" pitchFamily="18" charset="0"/>
              </a:rPr>
              <a:t>State Tax Considerations</a:t>
            </a:r>
          </a:p>
          <a:p>
            <a:pPr marL="260604" indent="-260604">
              <a:lnSpc>
                <a:spcPct val="100000"/>
              </a:lnSpc>
              <a:spcAft>
                <a:spcPts val="900"/>
              </a:spcAft>
              <a:buClr>
                <a:srgbClr val="C00000"/>
              </a:buClr>
              <a:defRPr/>
            </a:pPr>
            <a:endParaRPr lang="en-US" altLang="en-US" sz="1500" dirty="0">
              <a:solidFill>
                <a:srgbClr val="000000"/>
              </a:solidFill>
              <a:ea typeface="Calibri" panose="020F0502020204030204" pitchFamily="34" charset="0"/>
              <a:cs typeface="Times New Roman" panose="02020603050405020304" pitchFamily="18" charset="0"/>
            </a:endParaRPr>
          </a:p>
          <a:p>
            <a:pPr eaLnBrk="1" hangingPunct="1">
              <a:defRPr/>
            </a:pPr>
            <a:endParaRPr lang="en-US" dirty="0"/>
          </a:p>
        </p:txBody>
      </p:sp>
    </p:spTree>
    <p:extLst>
      <p:ext uri="{BB962C8B-B14F-4D97-AF65-F5344CB8AC3E}">
        <p14:creationId xmlns:p14="http://schemas.microsoft.com/office/powerpoint/2010/main" val="21192506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583406" y="825103"/>
            <a:ext cx="7886700" cy="848916"/>
          </a:xfrm>
        </p:spPr>
        <p:txBody>
          <a:bodyPr/>
          <a:lstStyle/>
          <a:p>
            <a:pPr algn="ctr" eaLnBrk="1" hangingPunct="1">
              <a:defRPr/>
            </a:pPr>
            <a:r>
              <a:rPr lang="en-US" altLang="en-US" sz="2400" b="1" cap="small" dirty="0">
                <a:solidFill>
                  <a:srgbClr val="C00000"/>
                </a:solidFill>
                <a:latin typeface="Arial" panose="020B0604020202020204" pitchFamily="34" charset="0"/>
                <a:cs typeface="Arial" panose="020B0604020202020204" pitchFamily="34" charset="0"/>
              </a:rPr>
              <a:t>Choice of Entity Example #1</a:t>
            </a:r>
          </a:p>
        </p:txBody>
      </p:sp>
      <p:sp>
        <p:nvSpPr>
          <p:cNvPr id="3" name="Content Placeholder 2"/>
          <p:cNvSpPr>
            <a:spLocks noGrp="1"/>
          </p:cNvSpPr>
          <p:nvPr>
            <p:ph idx="1"/>
          </p:nvPr>
        </p:nvSpPr>
        <p:spPr>
          <a:xfrm>
            <a:off x="232172" y="1577579"/>
            <a:ext cx="8720138" cy="3570684"/>
          </a:xfrm>
        </p:spPr>
        <p:txBody>
          <a:bodyPr rtlCol="0">
            <a:normAutofit/>
          </a:bodyPr>
          <a:lstStyle/>
          <a:p>
            <a:pPr>
              <a:defRPr/>
            </a:pPr>
            <a:r>
              <a:rPr lang="en-US" sz="1500" dirty="0"/>
              <a:t>Paul owns an HVAC business.  Paul performs $120,000 worth of services for the business annually, by reasonable compensation standards.  The business pays out $250,000 in W-2 wages to individuals other than Paul and owns no qualified property.  The business earns $315,000 in annual profit, </a:t>
            </a:r>
            <a:r>
              <a:rPr lang="en-US" sz="1500" dirty="0">
                <a:ea typeface="Calibri" panose="020F0502020204030204" pitchFamily="34" charset="0"/>
                <a:cs typeface="Times New Roman" panose="02020603050405020304" pitchFamily="18" charset="0"/>
              </a:rPr>
              <a:t>before attributing any compensation to Paul for his services</a:t>
            </a:r>
            <a:r>
              <a:rPr lang="en-US" sz="1500" dirty="0"/>
              <a:t>.  </a:t>
            </a:r>
          </a:p>
          <a:p>
            <a:pPr>
              <a:defRPr/>
            </a:pPr>
            <a:r>
              <a:rPr lang="en-US" sz="1500" dirty="0"/>
              <a:t>Paul is married, and he and his wife file a joint income tax return. </a:t>
            </a:r>
          </a:p>
          <a:p>
            <a:pPr marL="0" indent="0">
              <a:buNone/>
              <a:defRPr/>
            </a:pPr>
            <a:endParaRPr lang="en-US" sz="1500" u="sng" dirty="0"/>
          </a:p>
          <a:p>
            <a:pPr marL="0" indent="0">
              <a:buNone/>
              <a:defRPr/>
            </a:pPr>
            <a:r>
              <a:rPr lang="en-US" sz="1500" u="sng" dirty="0"/>
              <a:t> </a:t>
            </a:r>
          </a:p>
          <a:p>
            <a:pPr marL="0" indent="0">
              <a:buNone/>
              <a:defRPr/>
            </a:pPr>
            <a:endParaRPr lang="en-US" sz="1500" dirty="0"/>
          </a:p>
        </p:txBody>
      </p:sp>
      <p:graphicFrame>
        <p:nvGraphicFramePr>
          <p:cNvPr id="6" name="Table 5"/>
          <p:cNvGraphicFramePr>
            <a:graphicFrameLocks noGrp="1"/>
          </p:cNvGraphicFramePr>
          <p:nvPr>
            <p:extLst/>
          </p:nvPr>
        </p:nvGraphicFramePr>
        <p:xfrm>
          <a:off x="332185" y="2793206"/>
          <a:ext cx="8334376" cy="2169322"/>
        </p:xfrm>
        <a:graphic>
          <a:graphicData uri="http://schemas.openxmlformats.org/drawingml/2006/table">
            <a:tbl>
              <a:tblPr firstRow="1" firstCol="1" bandRow="1">
                <a:tableStyleId>{5C22544A-7EE6-4342-B048-85BDC9FD1C3A}</a:tableStyleId>
              </a:tblPr>
              <a:tblGrid>
                <a:gridCol w="2083148">
                  <a:extLst>
                    <a:ext uri="{9D8B030D-6E8A-4147-A177-3AD203B41FA5}">
                      <a16:colId xmlns:a16="http://schemas.microsoft.com/office/drawing/2014/main" val="3465609000"/>
                    </a:ext>
                  </a:extLst>
                </a:gridCol>
                <a:gridCol w="2083148">
                  <a:extLst>
                    <a:ext uri="{9D8B030D-6E8A-4147-A177-3AD203B41FA5}">
                      <a16:colId xmlns:a16="http://schemas.microsoft.com/office/drawing/2014/main" val="930753449"/>
                    </a:ext>
                  </a:extLst>
                </a:gridCol>
                <a:gridCol w="2084040">
                  <a:extLst>
                    <a:ext uri="{9D8B030D-6E8A-4147-A177-3AD203B41FA5}">
                      <a16:colId xmlns:a16="http://schemas.microsoft.com/office/drawing/2014/main" val="888560133"/>
                    </a:ext>
                  </a:extLst>
                </a:gridCol>
                <a:gridCol w="2084040">
                  <a:extLst>
                    <a:ext uri="{9D8B030D-6E8A-4147-A177-3AD203B41FA5}">
                      <a16:colId xmlns:a16="http://schemas.microsoft.com/office/drawing/2014/main" val="1498694974"/>
                    </a:ext>
                  </a:extLst>
                </a:gridCol>
              </a:tblGrid>
              <a:tr h="194002">
                <a:tc>
                  <a:txBody>
                    <a:bodyPr/>
                    <a:lstStyle/>
                    <a:p>
                      <a:pPr marL="0" marR="0">
                        <a:lnSpc>
                          <a:spcPct val="107000"/>
                        </a:lnSpc>
                        <a:spcBef>
                          <a:spcPts val="0"/>
                        </a:spcBef>
                        <a:spcAft>
                          <a:spcPts val="0"/>
                        </a:spcAft>
                      </a:pPr>
                      <a:r>
                        <a:rPr lang="en-US" sz="1100" b="1" baseline="0" dirty="0">
                          <a:solidFill>
                            <a:schemeClr val="tx1"/>
                          </a:solidFill>
                          <a:effectLst/>
                        </a:rPr>
                        <a:t> </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gn="ctr">
                        <a:lnSpc>
                          <a:spcPct val="107000"/>
                        </a:lnSpc>
                        <a:spcBef>
                          <a:spcPts val="0"/>
                        </a:spcBef>
                        <a:spcAft>
                          <a:spcPts val="0"/>
                        </a:spcAft>
                      </a:pPr>
                      <a:r>
                        <a:rPr lang="en-US" sz="1100" b="1" baseline="0" dirty="0">
                          <a:solidFill>
                            <a:schemeClr val="tx1"/>
                          </a:solidFill>
                          <a:effectLst/>
                        </a:rPr>
                        <a:t>C Corporation</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gn="ctr">
                        <a:lnSpc>
                          <a:spcPct val="107000"/>
                        </a:lnSpc>
                        <a:spcBef>
                          <a:spcPts val="0"/>
                        </a:spcBef>
                        <a:spcAft>
                          <a:spcPts val="0"/>
                        </a:spcAft>
                      </a:pPr>
                      <a:r>
                        <a:rPr lang="en-US" sz="1100" b="1" baseline="0" dirty="0">
                          <a:solidFill>
                            <a:schemeClr val="tx1"/>
                          </a:solidFill>
                          <a:effectLst/>
                        </a:rPr>
                        <a:t>S Corporation</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gn="ctr">
                        <a:lnSpc>
                          <a:spcPct val="107000"/>
                        </a:lnSpc>
                        <a:spcBef>
                          <a:spcPts val="0"/>
                        </a:spcBef>
                        <a:spcAft>
                          <a:spcPts val="0"/>
                        </a:spcAft>
                      </a:pPr>
                      <a:r>
                        <a:rPr lang="en-US" sz="1100" b="1" baseline="0" dirty="0">
                          <a:solidFill>
                            <a:schemeClr val="tx1"/>
                          </a:solidFill>
                          <a:effectLst/>
                        </a:rPr>
                        <a:t>Partnership/LLC</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extLst>
                  <a:ext uri="{0D108BD9-81ED-4DB2-BD59-A6C34878D82A}">
                    <a16:rowId xmlns:a16="http://schemas.microsoft.com/office/drawing/2014/main" val="3913577036"/>
                  </a:ext>
                </a:extLst>
              </a:tr>
              <a:tr h="211652">
                <a:tc>
                  <a:txBody>
                    <a:bodyPr/>
                    <a:lstStyle/>
                    <a:p>
                      <a:pPr marL="0" marR="0">
                        <a:lnSpc>
                          <a:spcPct val="107000"/>
                        </a:lnSpc>
                        <a:spcBef>
                          <a:spcPts val="0"/>
                        </a:spcBef>
                        <a:spcAft>
                          <a:spcPts val="0"/>
                        </a:spcAft>
                      </a:pPr>
                      <a:r>
                        <a:rPr lang="en-US" sz="1100" b="1" baseline="0" dirty="0">
                          <a:solidFill>
                            <a:schemeClr val="tx1"/>
                          </a:solidFill>
                          <a:effectLst/>
                        </a:rPr>
                        <a:t>W-2 Wages</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$120,000</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$120,000</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            0</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extLst>
                  <a:ext uri="{0D108BD9-81ED-4DB2-BD59-A6C34878D82A}">
                    <a16:rowId xmlns:a16="http://schemas.microsoft.com/office/drawing/2014/main" val="4007041413"/>
                  </a:ext>
                </a:extLst>
              </a:tr>
              <a:tr h="211652">
                <a:tc>
                  <a:txBody>
                    <a:bodyPr/>
                    <a:lstStyle/>
                    <a:p>
                      <a:pPr marL="0" marR="0">
                        <a:lnSpc>
                          <a:spcPct val="107000"/>
                        </a:lnSpc>
                        <a:spcBef>
                          <a:spcPts val="0"/>
                        </a:spcBef>
                        <a:spcAft>
                          <a:spcPts val="0"/>
                        </a:spcAft>
                      </a:pPr>
                      <a:r>
                        <a:rPr lang="en-US" sz="1100" b="1" baseline="0" dirty="0">
                          <a:solidFill>
                            <a:schemeClr val="tx1"/>
                          </a:solidFill>
                          <a:effectLst/>
                        </a:rPr>
                        <a:t>Qualified Business Income</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            0</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$195,000</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$315,000</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extLst>
                  <a:ext uri="{0D108BD9-81ED-4DB2-BD59-A6C34878D82A}">
                    <a16:rowId xmlns:a16="http://schemas.microsoft.com/office/drawing/2014/main" val="3031392448"/>
                  </a:ext>
                </a:extLst>
              </a:tr>
              <a:tr h="388004">
                <a:tc>
                  <a:txBody>
                    <a:bodyPr/>
                    <a:lstStyle/>
                    <a:p>
                      <a:pPr marL="0" marR="0">
                        <a:lnSpc>
                          <a:spcPct val="107000"/>
                        </a:lnSpc>
                        <a:spcBef>
                          <a:spcPts val="0"/>
                        </a:spcBef>
                        <a:spcAft>
                          <a:spcPts val="0"/>
                        </a:spcAft>
                      </a:pPr>
                      <a:r>
                        <a:rPr lang="en-US" sz="1100" b="1" baseline="0" dirty="0">
                          <a:solidFill>
                            <a:schemeClr val="tx1"/>
                          </a:solidFill>
                          <a:effectLst/>
                        </a:rPr>
                        <a:t>QBI Deduction</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gn="ctr">
                        <a:lnSpc>
                          <a:spcPct val="107000"/>
                        </a:lnSpc>
                        <a:spcBef>
                          <a:spcPts val="0"/>
                        </a:spcBef>
                        <a:spcAft>
                          <a:spcPts val="0"/>
                        </a:spcAft>
                      </a:pPr>
                      <a:r>
                        <a:rPr lang="en-US" sz="1100" b="1" i="1" baseline="0" dirty="0">
                          <a:solidFill>
                            <a:schemeClr val="tx1"/>
                          </a:solidFill>
                          <a:effectLst/>
                        </a:rPr>
                        <a:t>--</a:t>
                      </a:r>
                      <a:endParaRPr lang="en-US" sz="1100" b="1" i="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i="1" baseline="0" dirty="0">
                          <a:solidFill>
                            <a:schemeClr val="tx1"/>
                          </a:solidFill>
                          <a:effectLst/>
                        </a:rPr>
                        <a:t>	($  39,000)</a:t>
                      </a:r>
                      <a:endParaRPr lang="en-US" sz="1100" b="1" i="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i="1" baseline="0" dirty="0">
                          <a:solidFill>
                            <a:schemeClr val="tx1"/>
                          </a:solidFill>
                          <a:effectLst/>
                        </a:rPr>
                        <a:t>	($  58,200)*</a:t>
                      </a:r>
                      <a:endParaRPr lang="en-US" sz="1100" b="1" i="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extLst>
                  <a:ext uri="{0D108BD9-81ED-4DB2-BD59-A6C34878D82A}">
                    <a16:rowId xmlns:a16="http://schemas.microsoft.com/office/drawing/2014/main" val="1989988455"/>
                  </a:ext>
                </a:extLst>
              </a:tr>
              <a:tr h="388004">
                <a:tc>
                  <a:txBody>
                    <a:bodyPr/>
                    <a:lstStyle/>
                    <a:p>
                      <a:pPr marL="0" marR="0">
                        <a:lnSpc>
                          <a:spcPct val="107000"/>
                        </a:lnSpc>
                        <a:spcBef>
                          <a:spcPts val="0"/>
                        </a:spcBef>
                        <a:spcAft>
                          <a:spcPts val="0"/>
                        </a:spcAft>
                      </a:pPr>
                      <a:r>
                        <a:rPr lang="en-US" sz="1100" b="1" baseline="0" dirty="0">
                          <a:solidFill>
                            <a:schemeClr val="tx1"/>
                          </a:solidFill>
                          <a:effectLst/>
                        </a:rPr>
                        <a:t>Dividends (Net of 21% Corp. Tax Paid)</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$154,050</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gn="ctr">
                        <a:lnSpc>
                          <a:spcPct val="107000"/>
                        </a:lnSpc>
                        <a:spcBef>
                          <a:spcPts val="0"/>
                        </a:spcBef>
                        <a:spcAft>
                          <a:spcPts val="0"/>
                        </a:spcAft>
                      </a:pPr>
                      <a:r>
                        <a:rPr lang="en-US" sz="1100" b="1" baseline="0" dirty="0">
                          <a:solidFill>
                            <a:schemeClr val="tx1"/>
                          </a:solidFill>
                          <a:effectLst/>
                        </a:rPr>
                        <a:t>--</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gn="ctr">
                        <a:lnSpc>
                          <a:spcPct val="107000"/>
                        </a:lnSpc>
                        <a:spcBef>
                          <a:spcPts val="0"/>
                        </a:spcBef>
                        <a:spcAft>
                          <a:spcPts val="0"/>
                        </a:spcAft>
                      </a:pPr>
                      <a:r>
                        <a:rPr lang="en-US" sz="1100" b="1" baseline="0" dirty="0">
                          <a:solidFill>
                            <a:schemeClr val="tx1"/>
                          </a:solidFill>
                          <a:effectLst/>
                        </a:rPr>
                        <a:t>--</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extLst>
                  <a:ext uri="{0D108BD9-81ED-4DB2-BD59-A6C34878D82A}">
                    <a16:rowId xmlns:a16="http://schemas.microsoft.com/office/drawing/2014/main" val="1371981107"/>
                  </a:ext>
                </a:extLst>
              </a:tr>
              <a:tr h="194002">
                <a:tc>
                  <a:txBody>
                    <a:bodyPr/>
                    <a:lstStyle/>
                    <a:p>
                      <a:pPr marL="0" marR="0">
                        <a:lnSpc>
                          <a:spcPct val="107000"/>
                        </a:lnSpc>
                        <a:spcBef>
                          <a:spcPts val="0"/>
                        </a:spcBef>
                        <a:spcAft>
                          <a:spcPts val="0"/>
                        </a:spcAft>
                      </a:pPr>
                      <a:r>
                        <a:rPr lang="en-US" sz="1100" b="1" baseline="0" dirty="0">
                          <a:solidFill>
                            <a:schemeClr val="tx1"/>
                          </a:solidFill>
                          <a:effectLst/>
                        </a:rPr>
                        <a:t>Tax on Wages and QBI</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  18,280)</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  52,600)</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  48,370)</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extLst>
                  <a:ext uri="{0D108BD9-81ED-4DB2-BD59-A6C34878D82A}">
                    <a16:rowId xmlns:a16="http://schemas.microsoft.com/office/drawing/2014/main" val="3731776281"/>
                  </a:ext>
                </a:extLst>
              </a:tr>
              <a:tr h="194002">
                <a:tc>
                  <a:txBody>
                    <a:bodyPr/>
                    <a:lstStyle/>
                    <a:p>
                      <a:pPr marL="0" marR="0">
                        <a:lnSpc>
                          <a:spcPct val="107000"/>
                        </a:lnSpc>
                        <a:spcBef>
                          <a:spcPts val="0"/>
                        </a:spcBef>
                        <a:spcAft>
                          <a:spcPts val="0"/>
                        </a:spcAft>
                      </a:pPr>
                      <a:r>
                        <a:rPr lang="en-US" sz="1100" b="1" baseline="0" dirty="0">
                          <a:solidFill>
                            <a:schemeClr val="tx1"/>
                          </a:solidFill>
                          <a:effectLst/>
                        </a:rPr>
                        <a:t>Tax on Dividends</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  24,020)</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gn="ctr">
                        <a:lnSpc>
                          <a:spcPct val="107000"/>
                        </a:lnSpc>
                        <a:spcBef>
                          <a:spcPts val="0"/>
                        </a:spcBef>
                        <a:spcAft>
                          <a:spcPts val="0"/>
                        </a:spcAft>
                      </a:pPr>
                      <a:r>
                        <a:rPr lang="en-US" sz="1100" b="1" baseline="0" dirty="0">
                          <a:solidFill>
                            <a:schemeClr val="tx1"/>
                          </a:solidFill>
                          <a:effectLst/>
                        </a:rPr>
                        <a:t>--</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gn="ctr">
                        <a:lnSpc>
                          <a:spcPct val="107000"/>
                        </a:lnSpc>
                        <a:spcBef>
                          <a:spcPts val="0"/>
                        </a:spcBef>
                        <a:spcAft>
                          <a:spcPts val="0"/>
                        </a:spcAft>
                      </a:pPr>
                      <a:r>
                        <a:rPr lang="en-US" sz="1100" b="1" baseline="0" dirty="0">
                          <a:solidFill>
                            <a:schemeClr val="tx1"/>
                          </a:solidFill>
                          <a:effectLst/>
                        </a:rPr>
                        <a:t>--</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extLst>
                  <a:ext uri="{0D108BD9-81ED-4DB2-BD59-A6C34878D82A}">
                    <a16:rowId xmlns:a16="http://schemas.microsoft.com/office/drawing/2014/main" val="3222115420"/>
                  </a:ext>
                </a:extLst>
              </a:tr>
              <a:tr h="194002">
                <a:tc>
                  <a:txBody>
                    <a:bodyPr/>
                    <a:lstStyle/>
                    <a:p>
                      <a:pPr marL="0" marR="0">
                        <a:lnSpc>
                          <a:spcPct val="107000"/>
                        </a:lnSpc>
                        <a:spcBef>
                          <a:spcPts val="0"/>
                        </a:spcBef>
                        <a:spcAft>
                          <a:spcPts val="0"/>
                        </a:spcAft>
                      </a:pPr>
                      <a:r>
                        <a:rPr lang="en-US" sz="1100" b="1" baseline="0" dirty="0">
                          <a:solidFill>
                            <a:schemeClr val="tx1"/>
                          </a:solidFill>
                          <a:effectLst/>
                        </a:rPr>
                        <a:t> </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extLst>
                  <a:ext uri="{0D108BD9-81ED-4DB2-BD59-A6C34878D82A}">
                    <a16:rowId xmlns:a16="http://schemas.microsoft.com/office/drawing/2014/main" val="4090966024"/>
                  </a:ext>
                </a:extLst>
              </a:tr>
              <a:tr h="194002">
                <a:tc>
                  <a:txBody>
                    <a:bodyPr/>
                    <a:lstStyle/>
                    <a:p>
                      <a:pPr marL="0" marR="0">
                        <a:lnSpc>
                          <a:spcPct val="107000"/>
                        </a:lnSpc>
                        <a:spcBef>
                          <a:spcPts val="0"/>
                        </a:spcBef>
                        <a:spcAft>
                          <a:spcPts val="0"/>
                        </a:spcAft>
                      </a:pPr>
                      <a:r>
                        <a:rPr lang="en-US" sz="1100" b="1" baseline="0" dirty="0">
                          <a:solidFill>
                            <a:schemeClr val="tx1"/>
                          </a:solidFill>
                          <a:effectLst/>
                        </a:rPr>
                        <a:t>Net to Paul</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$231,750</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$262,400</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tc>
                  <a:txBody>
                    <a:bodyPr/>
                    <a:lstStyle/>
                    <a:p>
                      <a:pPr marL="0" marR="0">
                        <a:lnSpc>
                          <a:spcPct val="107000"/>
                        </a:lnSpc>
                        <a:spcBef>
                          <a:spcPts val="0"/>
                        </a:spcBef>
                        <a:spcAft>
                          <a:spcPts val="0"/>
                        </a:spcAft>
                      </a:pPr>
                      <a:r>
                        <a:rPr lang="en-US" sz="1100" b="1" baseline="0" dirty="0">
                          <a:solidFill>
                            <a:schemeClr val="tx1"/>
                          </a:solidFill>
                          <a:effectLst/>
                        </a:rPr>
                        <a:t>	 $266,630</a:t>
                      </a:r>
                      <a:endParaRPr lang="en-US" sz="1100" b="1"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8" marR="51438" marT="0" marB="0"/>
                </a:tc>
                <a:extLst>
                  <a:ext uri="{0D108BD9-81ED-4DB2-BD59-A6C34878D82A}">
                    <a16:rowId xmlns:a16="http://schemas.microsoft.com/office/drawing/2014/main" val="1967617119"/>
                  </a:ext>
                </a:extLst>
              </a:tr>
            </a:tbl>
          </a:graphicData>
        </a:graphic>
      </p:graphicFrame>
      <p:sp>
        <p:nvSpPr>
          <p:cNvPr id="52280" name="TextBox 8"/>
          <p:cNvSpPr txBox="1">
            <a:spLocks noChangeArrowheads="1"/>
          </p:cNvSpPr>
          <p:nvPr/>
        </p:nvSpPr>
        <p:spPr bwMode="auto">
          <a:xfrm>
            <a:off x="623889" y="4962527"/>
            <a:ext cx="8042672"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US" altLang="en-US" sz="135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If these figures represent the total income of Paul and his wife, and they take the standard deduction of $24,000, their QBI deduction will be capped at 20 percent of their taxable income (without regard to the QBI deduction itself), which would be 20 percent of ($315,000 minus $24,000).  </a:t>
            </a:r>
          </a:p>
        </p:txBody>
      </p:sp>
    </p:spTree>
    <p:extLst>
      <p:ext uri="{BB962C8B-B14F-4D97-AF65-F5344CB8AC3E}">
        <p14:creationId xmlns:p14="http://schemas.microsoft.com/office/powerpoint/2010/main" val="14528653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a:xfrm>
            <a:off x="591741" y="857252"/>
            <a:ext cx="7886700" cy="994172"/>
          </a:xfrm>
        </p:spPr>
        <p:txBody>
          <a:bodyPr/>
          <a:lstStyle/>
          <a:p>
            <a:pPr algn="ctr" eaLnBrk="1" hangingPunct="1">
              <a:defRPr/>
            </a:pPr>
            <a:r>
              <a:rPr lang="en-US" altLang="en-US" sz="2400" b="1" cap="small" dirty="0">
                <a:solidFill>
                  <a:srgbClr val="C00000"/>
                </a:solidFill>
                <a:latin typeface="Arial" panose="020B0604020202020204" pitchFamily="34" charset="0"/>
                <a:cs typeface="Arial" panose="020B0604020202020204" pitchFamily="34" charset="0"/>
              </a:rPr>
              <a:t>Choice of Entity Example #2</a:t>
            </a:r>
          </a:p>
        </p:txBody>
      </p:sp>
      <p:sp>
        <p:nvSpPr>
          <p:cNvPr id="53251" name="Rectangle 4"/>
          <p:cNvSpPr>
            <a:spLocks noChangeArrowheads="1"/>
          </p:cNvSpPr>
          <p:nvPr/>
        </p:nvSpPr>
        <p:spPr bwMode="auto">
          <a:xfrm>
            <a:off x="469107" y="1832372"/>
            <a:ext cx="8009335" cy="5369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457200" rtl="0" eaLnBrk="1" fontAlgn="auto" latinLnBrk="0" hangingPunct="1">
              <a:lnSpc>
                <a:spcPct val="107000"/>
              </a:lnSpc>
              <a:spcBef>
                <a:spcPct val="0"/>
              </a:spcBef>
              <a:spcAft>
                <a:spcPts val="600"/>
              </a:spcAft>
              <a:buClrTx/>
              <a:buSzTx/>
              <a:buFont typeface="Arial" panose="020B0604020202020204" pitchFamily="34" charset="0"/>
              <a:buNone/>
              <a:tabLst/>
              <a:defRPr/>
            </a:pPr>
            <a:r>
              <a:rPr kumimoji="0" lang="en-US" altLang="en-US" sz="135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Same facts, except the business earns $600,000 in annual profit, before attributing any compensation to Paul for his services.  </a:t>
            </a:r>
          </a:p>
        </p:txBody>
      </p:sp>
      <p:graphicFrame>
        <p:nvGraphicFramePr>
          <p:cNvPr id="6" name="Table 5"/>
          <p:cNvGraphicFramePr>
            <a:graphicFrameLocks noGrp="1"/>
          </p:cNvGraphicFramePr>
          <p:nvPr>
            <p:extLst/>
          </p:nvPr>
        </p:nvGraphicFramePr>
        <p:xfrm>
          <a:off x="469106" y="2345533"/>
          <a:ext cx="7960520" cy="2441972"/>
        </p:xfrm>
        <a:graphic>
          <a:graphicData uri="http://schemas.openxmlformats.org/drawingml/2006/table">
            <a:tbl>
              <a:tblPr firstRow="1" firstCol="1" bandRow="1">
                <a:tableStyleId>{5C22544A-7EE6-4342-B048-85BDC9FD1C3A}</a:tableStyleId>
              </a:tblPr>
              <a:tblGrid>
                <a:gridCol w="1989704">
                  <a:extLst>
                    <a:ext uri="{9D8B030D-6E8A-4147-A177-3AD203B41FA5}">
                      <a16:colId xmlns:a16="http://schemas.microsoft.com/office/drawing/2014/main" val="2031940740"/>
                    </a:ext>
                  </a:extLst>
                </a:gridCol>
                <a:gridCol w="1989704">
                  <a:extLst>
                    <a:ext uri="{9D8B030D-6E8A-4147-A177-3AD203B41FA5}">
                      <a16:colId xmlns:a16="http://schemas.microsoft.com/office/drawing/2014/main" val="1931050135"/>
                    </a:ext>
                  </a:extLst>
                </a:gridCol>
                <a:gridCol w="1990556">
                  <a:extLst>
                    <a:ext uri="{9D8B030D-6E8A-4147-A177-3AD203B41FA5}">
                      <a16:colId xmlns:a16="http://schemas.microsoft.com/office/drawing/2014/main" val="1323430667"/>
                    </a:ext>
                  </a:extLst>
                </a:gridCol>
                <a:gridCol w="1990556">
                  <a:extLst>
                    <a:ext uri="{9D8B030D-6E8A-4147-A177-3AD203B41FA5}">
                      <a16:colId xmlns:a16="http://schemas.microsoft.com/office/drawing/2014/main" val="4276822762"/>
                    </a:ext>
                  </a:extLst>
                </a:gridCol>
              </a:tblGrid>
              <a:tr h="239834">
                <a:tc>
                  <a:txBody>
                    <a:bodyPr/>
                    <a:lstStyle/>
                    <a:p>
                      <a:pPr marL="0" marR="0">
                        <a:lnSpc>
                          <a:spcPct val="107000"/>
                        </a:lnSpc>
                        <a:spcBef>
                          <a:spcPts val="0"/>
                        </a:spcBef>
                        <a:spcAft>
                          <a:spcPts val="0"/>
                        </a:spcAft>
                      </a:pPr>
                      <a:r>
                        <a:rPr lang="en-US" sz="1200" b="1" dirty="0">
                          <a:solidFill>
                            <a:schemeClr val="tx1"/>
                          </a:solidFill>
                          <a:effectLst/>
                        </a:rPr>
                        <a:t> </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dirty="0">
                          <a:solidFill>
                            <a:schemeClr val="tx1"/>
                          </a:solidFill>
                          <a:effectLst/>
                        </a:rPr>
                        <a:t>C Corporation</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dirty="0">
                          <a:solidFill>
                            <a:schemeClr val="tx1"/>
                          </a:solidFill>
                          <a:effectLst/>
                        </a:rPr>
                        <a:t>S Corporation</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dirty="0">
                          <a:solidFill>
                            <a:schemeClr val="tx1"/>
                          </a:solidFill>
                          <a:effectLst/>
                        </a:rPr>
                        <a:t>Partnership/LLC</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848011079"/>
                  </a:ext>
                </a:extLst>
              </a:tr>
              <a:tr h="261651">
                <a:tc>
                  <a:txBody>
                    <a:bodyPr/>
                    <a:lstStyle/>
                    <a:p>
                      <a:pPr marL="0" marR="0">
                        <a:lnSpc>
                          <a:spcPct val="107000"/>
                        </a:lnSpc>
                        <a:spcBef>
                          <a:spcPts val="0"/>
                        </a:spcBef>
                        <a:spcAft>
                          <a:spcPts val="0"/>
                        </a:spcAft>
                      </a:pPr>
                      <a:r>
                        <a:rPr lang="en-US" sz="1200" b="1" dirty="0">
                          <a:solidFill>
                            <a:schemeClr val="tx1"/>
                          </a:solidFill>
                          <a:effectLst/>
                        </a:rPr>
                        <a:t>W-2 Wages</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$120,000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$120,000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            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951147838"/>
                  </a:ext>
                </a:extLst>
              </a:tr>
              <a:tr h="261651">
                <a:tc>
                  <a:txBody>
                    <a:bodyPr/>
                    <a:lstStyle/>
                    <a:p>
                      <a:pPr marL="0" marR="0">
                        <a:lnSpc>
                          <a:spcPct val="107000"/>
                        </a:lnSpc>
                        <a:spcBef>
                          <a:spcPts val="0"/>
                        </a:spcBef>
                        <a:spcAft>
                          <a:spcPts val="0"/>
                        </a:spcAft>
                      </a:pPr>
                      <a:r>
                        <a:rPr lang="en-US" sz="1200" b="1" dirty="0">
                          <a:solidFill>
                            <a:schemeClr val="tx1"/>
                          </a:solidFill>
                          <a:effectLst/>
                        </a:rPr>
                        <a:t>Qualified Business Income</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            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$480,000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$600,000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101054362"/>
                  </a:ext>
                </a:extLst>
              </a:tr>
              <a:tr h="239834">
                <a:tc>
                  <a:txBody>
                    <a:bodyPr/>
                    <a:lstStyle/>
                    <a:p>
                      <a:pPr marL="0" marR="0">
                        <a:lnSpc>
                          <a:spcPct val="107000"/>
                        </a:lnSpc>
                        <a:spcBef>
                          <a:spcPts val="0"/>
                        </a:spcBef>
                        <a:spcAft>
                          <a:spcPts val="0"/>
                        </a:spcAft>
                      </a:pPr>
                      <a:r>
                        <a:rPr lang="en-US" sz="1200" b="1" dirty="0">
                          <a:solidFill>
                            <a:schemeClr val="tx1"/>
                          </a:solidFill>
                          <a:effectLst/>
                        </a:rPr>
                        <a:t>QBI Deduction</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i="1" dirty="0">
                          <a:solidFill>
                            <a:schemeClr val="tx1"/>
                          </a:solidFill>
                          <a:effectLst/>
                        </a:rPr>
                        <a:t>--</a:t>
                      </a:r>
                      <a:endParaRPr lang="en-US" sz="12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i="1" dirty="0">
                          <a:solidFill>
                            <a:schemeClr val="tx1"/>
                          </a:solidFill>
                          <a:effectLst/>
                        </a:rPr>
                        <a:t>	($  96,000)</a:t>
                      </a:r>
                      <a:endParaRPr lang="en-US" sz="12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i="1" dirty="0">
                          <a:solidFill>
                            <a:schemeClr val="tx1"/>
                          </a:solidFill>
                          <a:effectLst/>
                        </a:rPr>
                        <a:t>	($115,200)*</a:t>
                      </a:r>
                      <a:endParaRPr lang="en-US" sz="12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273850601"/>
                  </a:ext>
                </a:extLst>
              </a:tr>
              <a:tr h="479666">
                <a:tc>
                  <a:txBody>
                    <a:bodyPr/>
                    <a:lstStyle/>
                    <a:p>
                      <a:pPr marL="0" marR="0">
                        <a:lnSpc>
                          <a:spcPct val="107000"/>
                        </a:lnSpc>
                        <a:spcBef>
                          <a:spcPts val="0"/>
                        </a:spcBef>
                        <a:spcAft>
                          <a:spcPts val="0"/>
                        </a:spcAft>
                      </a:pPr>
                      <a:r>
                        <a:rPr lang="en-US" sz="1200" b="1" dirty="0">
                          <a:solidFill>
                            <a:schemeClr val="tx1"/>
                          </a:solidFill>
                          <a:effectLst/>
                        </a:rPr>
                        <a:t>Dividends (Net of 21% Corp. Tax Paid)</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$379,200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dirty="0">
                          <a:solidFill>
                            <a:schemeClr val="tx1"/>
                          </a:solidFill>
                          <a:effectLst/>
                        </a:rPr>
                        <a:t>--</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dirty="0">
                          <a:solidFill>
                            <a:schemeClr val="tx1"/>
                          </a:solidFill>
                          <a:effectLst/>
                        </a:rPr>
                        <a:t>--</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245532309"/>
                  </a:ext>
                </a:extLst>
              </a:tr>
              <a:tr h="239834">
                <a:tc>
                  <a:txBody>
                    <a:bodyPr/>
                    <a:lstStyle/>
                    <a:p>
                      <a:pPr marL="0" marR="0">
                        <a:lnSpc>
                          <a:spcPct val="107000"/>
                        </a:lnSpc>
                        <a:spcBef>
                          <a:spcPts val="0"/>
                        </a:spcBef>
                        <a:spcAft>
                          <a:spcPts val="0"/>
                        </a:spcAft>
                      </a:pPr>
                      <a:r>
                        <a:rPr lang="en-US" sz="1200" b="1" dirty="0">
                          <a:solidFill>
                            <a:schemeClr val="tx1"/>
                          </a:solidFill>
                          <a:effectLst/>
                        </a:rPr>
                        <a:t>Tax on Wages and QBI</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  18,280)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($127,780)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($121,060)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016614783"/>
                  </a:ext>
                </a:extLst>
              </a:tr>
              <a:tr h="239834">
                <a:tc>
                  <a:txBody>
                    <a:bodyPr/>
                    <a:lstStyle/>
                    <a:p>
                      <a:pPr marL="0" marR="0">
                        <a:lnSpc>
                          <a:spcPct val="107000"/>
                        </a:lnSpc>
                        <a:spcBef>
                          <a:spcPts val="0"/>
                        </a:spcBef>
                        <a:spcAft>
                          <a:spcPts val="0"/>
                        </a:spcAft>
                      </a:pPr>
                      <a:r>
                        <a:rPr lang="en-US" sz="1200" b="1" dirty="0">
                          <a:solidFill>
                            <a:schemeClr val="tx1"/>
                          </a:solidFill>
                          <a:effectLst/>
                        </a:rPr>
                        <a:t>Tax on Dividends</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  66,960)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dirty="0">
                          <a:solidFill>
                            <a:schemeClr val="tx1"/>
                          </a:solidFill>
                          <a:effectLst/>
                        </a:rPr>
                        <a:t>--</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dirty="0">
                          <a:solidFill>
                            <a:schemeClr val="tx1"/>
                          </a:solidFill>
                          <a:effectLst/>
                        </a:rPr>
                        <a:t>--</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853453962"/>
                  </a:ext>
                </a:extLst>
              </a:tr>
              <a:tr h="239834">
                <a:tc>
                  <a:txBody>
                    <a:bodyPr/>
                    <a:lstStyle/>
                    <a:p>
                      <a:pPr marL="0" marR="0">
                        <a:lnSpc>
                          <a:spcPct val="107000"/>
                        </a:lnSpc>
                        <a:spcBef>
                          <a:spcPts val="0"/>
                        </a:spcBef>
                        <a:spcAft>
                          <a:spcPts val="0"/>
                        </a:spcAft>
                      </a:pPr>
                      <a:r>
                        <a:rPr lang="en-US" sz="1200" b="1" dirty="0">
                          <a:solidFill>
                            <a:schemeClr val="tx1"/>
                          </a:solidFill>
                          <a:effectLst/>
                        </a:rPr>
                        <a:t> </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753347086"/>
                  </a:ext>
                </a:extLst>
              </a:tr>
              <a:tr h="239834">
                <a:tc>
                  <a:txBody>
                    <a:bodyPr/>
                    <a:lstStyle/>
                    <a:p>
                      <a:pPr marL="0" marR="0">
                        <a:lnSpc>
                          <a:spcPct val="107000"/>
                        </a:lnSpc>
                        <a:spcBef>
                          <a:spcPts val="0"/>
                        </a:spcBef>
                        <a:spcAft>
                          <a:spcPts val="0"/>
                        </a:spcAft>
                      </a:pPr>
                      <a:r>
                        <a:rPr lang="en-US" sz="1200" b="1" dirty="0">
                          <a:solidFill>
                            <a:schemeClr val="tx1"/>
                          </a:solidFill>
                          <a:effectLst/>
                        </a:rPr>
                        <a:t>Net to Paul</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$413,960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$472,220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$478,940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865192130"/>
                  </a:ext>
                </a:extLst>
              </a:tr>
            </a:tbl>
          </a:graphicData>
        </a:graphic>
      </p:graphicFrame>
      <p:sp>
        <p:nvSpPr>
          <p:cNvPr id="53304" name="Rectangle 6"/>
          <p:cNvSpPr>
            <a:spLocks noChangeArrowheads="1"/>
          </p:cNvSpPr>
          <p:nvPr/>
        </p:nvSpPr>
        <p:spPr bwMode="auto">
          <a:xfrm>
            <a:off x="516731" y="4881564"/>
            <a:ext cx="8287941" cy="7592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marL="0" marR="0" lvl="0" indent="0" algn="l" defTabSz="457200" rtl="0" eaLnBrk="1" fontAlgn="auto" latinLnBrk="0" hangingPunct="1">
              <a:lnSpc>
                <a:spcPct val="107000"/>
              </a:lnSpc>
              <a:spcBef>
                <a:spcPct val="0"/>
              </a:spcBef>
              <a:spcAft>
                <a:spcPts val="600"/>
              </a:spcAft>
              <a:buClrTx/>
              <a:buSzTx/>
              <a:buFont typeface="Arial" panose="020B0604020202020204" pitchFamily="34" charset="0"/>
              <a:buNone/>
              <a:tabLst/>
              <a:defRPr/>
            </a:pPr>
            <a:r>
              <a:rPr kumimoji="0" lang="en-US" altLang="en-US" sz="135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If these figures represent the total income of Paul and his wife, and they take the standard deduction of $24,000, their QBI deduction will be capped at 20 percent of their taxable income (without regard to the QBI deduction itself), which would be 20 percent of ($600,000 minus $24,000).  </a:t>
            </a:r>
          </a:p>
        </p:txBody>
      </p:sp>
    </p:spTree>
    <p:extLst>
      <p:ext uri="{BB962C8B-B14F-4D97-AF65-F5344CB8AC3E}">
        <p14:creationId xmlns:p14="http://schemas.microsoft.com/office/powerpoint/2010/main" val="14213588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628650" y="857252"/>
            <a:ext cx="7886700" cy="994172"/>
          </a:xfrm>
        </p:spPr>
        <p:txBody>
          <a:bodyPr/>
          <a:lstStyle/>
          <a:p>
            <a:pPr algn="ctr" eaLnBrk="1" hangingPunct="1">
              <a:defRPr/>
            </a:pPr>
            <a:r>
              <a:rPr lang="en-US" altLang="en-US" sz="2400" b="1" cap="small" dirty="0">
                <a:solidFill>
                  <a:srgbClr val="C00000"/>
                </a:solidFill>
                <a:latin typeface="Arial" panose="020B0604020202020204" pitchFamily="34" charset="0"/>
                <a:cs typeface="Arial" panose="020B0604020202020204" pitchFamily="34" charset="0"/>
              </a:rPr>
              <a:t>Choice of Entity Example #3</a:t>
            </a:r>
          </a:p>
        </p:txBody>
      </p:sp>
      <p:sp>
        <p:nvSpPr>
          <p:cNvPr id="3" name="Rectangle 2"/>
          <p:cNvSpPr/>
          <p:nvPr/>
        </p:nvSpPr>
        <p:spPr>
          <a:xfrm>
            <a:off x="389336" y="1699024"/>
            <a:ext cx="8473678" cy="1058495"/>
          </a:xfrm>
          <a:prstGeom prst="rect">
            <a:avLst/>
          </a:prstGeom>
        </p:spPr>
        <p:txBody>
          <a:bodyPr>
            <a:spAutoFit/>
          </a:bodyPr>
          <a:lstStyle/>
          <a:p>
            <a:pPr marL="0" marR="0" lvl="0" indent="0" algn="l" defTabSz="457200" rtl="0" eaLnBrk="1" fontAlgn="auto" latinLnBrk="0" hangingPunct="1">
              <a:lnSpc>
                <a:spcPct val="107000"/>
              </a:lnSpc>
              <a:spcBef>
                <a:spcPts val="0"/>
              </a:spcBef>
              <a:spcAft>
                <a:spcPts val="60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Same facts, except the business earns $600,000 in annual profit, </a:t>
            </a: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before attributing any compensation to Paul for his services</a:t>
            </a:r>
            <a:r>
              <a:rPr kumimoji="0" lang="en-US" sz="135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 </a:t>
            </a:r>
            <a:r>
              <a:rPr kumimoji="0" lang="en-US" sz="1350" b="1" i="1"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and</a:t>
            </a:r>
            <a:r>
              <a:rPr kumimoji="0" lang="en-US" sz="135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 </a:t>
            </a:r>
          </a:p>
          <a:p>
            <a:pPr marL="257175" marR="0" lvl="0" indent="-257175" algn="l" defTabSz="457200" rtl="0" eaLnBrk="1" fontAlgn="auto" latinLnBrk="0" hangingPunct="1">
              <a:lnSpc>
                <a:spcPct val="107000"/>
              </a:lnSpc>
              <a:spcBef>
                <a:spcPts val="0"/>
              </a:spcBef>
              <a:spcAft>
                <a:spcPts val="0"/>
              </a:spcAft>
              <a:buClrTx/>
              <a:buSzTx/>
              <a:buFont typeface="+mj-lt"/>
              <a:buAutoNum type="romanLcParenBoth"/>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the business is a specified service business; or</a:t>
            </a:r>
          </a:p>
          <a:p>
            <a:pPr marL="257175" marR="0" lvl="0" indent="-257175" algn="l" defTabSz="457200" rtl="0" eaLnBrk="1" fontAlgn="auto" latinLnBrk="0" hangingPunct="1">
              <a:lnSpc>
                <a:spcPct val="107000"/>
              </a:lnSpc>
              <a:spcBef>
                <a:spcPts val="0"/>
              </a:spcBef>
              <a:spcAft>
                <a:spcPts val="600"/>
              </a:spcAft>
              <a:buClrTx/>
              <a:buSzTx/>
              <a:buFont typeface="+mj-lt"/>
              <a:buAutoNum type="romanLcParenBoth"/>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the business utilizes independent contractors instead of employees and therefore pays no wages.  </a:t>
            </a:r>
          </a:p>
        </p:txBody>
      </p:sp>
      <p:graphicFrame>
        <p:nvGraphicFramePr>
          <p:cNvPr id="4" name="Table 3"/>
          <p:cNvGraphicFramePr>
            <a:graphicFrameLocks noGrp="1"/>
          </p:cNvGraphicFramePr>
          <p:nvPr>
            <p:extLst/>
          </p:nvPr>
        </p:nvGraphicFramePr>
        <p:xfrm>
          <a:off x="502444" y="2818212"/>
          <a:ext cx="8180784" cy="2797969"/>
        </p:xfrm>
        <a:graphic>
          <a:graphicData uri="http://schemas.openxmlformats.org/drawingml/2006/table">
            <a:tbl>
              <a:tblPr firstRow="1" firstCol="1" bandRow="1">
                <a:tableStyleId>{5C22544A-7EE6-4342-B048-85BDC9FD1C3A}</a:tableStyleId>
              </a:tblPr>
              <a:tblGrid>
                <a:gridCol w="2044758">
                  <a:extLst>
                    <a:ext uri="{9D8B030D-6E8A-4147-A177-3AD203B41FA5}">
                      <a16:colId xmlns:a16="http://schemas.microsoft.com/office/drawing/2014/main" val="646486628"/>
                    </a:ext>
                  </a:extLst>
                </a:gridCol>
                <a:gridCol w="2044758">
                  <a:extLst>
                    <a:ext uri="{9D8B030D-6E8A-4147-A177-3AD203B41FA5}">
                      <a16:colId xmlns:a16="http://schemas.microsoft.com/office/drawing/2014/main" val="774362360"/>
                    </a:ext>
                  </a:extLst>
                </a:gridCol>
                <a:gridCol w="2045634">
                  <a:extLst>
                    <a:ext uri="{9D8B030D-6E8A-4147-A177-3AD203B41FA5}">
                      <a16:colId xmlns:a16="http://schemas.microsoft.com/office/drawing/2014/main" val="3181748868"/>
                    </a:ext>
                  </a:extLst>
                </a:gridCol>
                <a:gridCol w="2045634">
                  <a:extLst>
                    <a:ext uri="{9D8B030D-6E8A-4147-A177-3AD203B41FA5}">
                      <a16:colId xmlns:a16="http://schemas.microsoft.com/office/drawing/2014/main" val="2459227395"/>
                    </a:ext>
                  </a:extLst>
                </a:gridCol>
              </a:tblGrid>
              <a:tr h="206163">
                <a:tc>
                  <a:txBody>
                    <a:bodyPr/>
                    <a:lstStyle/>
                    <a:p>
                      <a:pPr marL="0" marR="0">
                        <a:lnSpc>
                          <a:spcPct val="107000"/>
                        </a:lnSpc>
                        <a:spcBef>
                          <a:spcPts val="0"/>
                        </a:spcBef>
                        <a:spcAft>
                          <a:spcPts val="0"/>
                        </a:spcAft>
                      </a:pPr>
                      <a:r>
                        <a:rPr lang="en-US" sz="1200" b="1" dirty="0">
                          <a:solidFill>
                            <a:schemeClr val="tx1"/>
                          </a:solidFill>
                          <a:effectLst/>
                        </a:rPr>
                        <a:t> </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gn="ctr">
                        <a:lnSpc>
                          <a:spcPct val="107000"/>
                        </a:lnSpc>
                        <a:spcBef>
                          <a:spcPts val="0"/>
                        </a:spcBef>
                        <a:spcAft>
                          <a:spcPts val="0"/>
                        </a:spcAft>
                      </a:pPr>
                      <a:r>
                        <a:rPr lang="en-US" sz="1200" b="1" dirty="0">
                          <a:solidFill>
                            <a:schemeClr val="tx1"/>
                          </a:solidFill>
                          <a:effectLst/>
                        </a:rPr>
                        <a:t>C Corporation</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gn="ctr">
                        <a:lnSpc>
                          <a:spcPct val="107000"/>
                        </a:lnSpc>
                        <a:spcBef>
                          <a:spcPts val="0"/>
                        </a:spcBef>
                        <a:spcAft>
                          <a:spcPts val="0"/>
                        </a:spcAft>
                      </a:pPr>
                      <a:r>
                        <a:rPr lang="en-US" sz="1200" b="1" dirty="0">
                          <a:solidFill>
                            <a:schemeClr val="tx1"/>
                          </a:solidFill>
                          <a:effectLst/>
                        </a:rPr>
                        <a:t>S Corporation</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gn="ctr">
                        <a:lnSpc>
                          <a:spcPct val="107000"/>
                        </a:lnSpc>
                        <a:spcBef>
                          <a:spcPts val="0"/>
                        </a:spcBef>
                        <a:spcAft>
                          <a:spcPts val="0"/>
                        </a:spcAft>
                      </a:pPr>
                      <a:r>
                        <a:rPr lang="en-US" sz="1200" b="1" dirty="0">
                          <a:solidFill>
                            <a:schemeClr val="tx1"/>
                          </a:solidFill>
                          <a:effectLst/>
                        </a:rPr>
                        <a:t>Partnership/LLC</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extLst>
                  <a:ext uri="{0D108BD9-81ED-4DB2-BD59-A6C34878D82A}">
                    <a16:rowId xmlns:a16="http://schemas.microsoft.com/office/drawing/2014/main" val="2363551119"/>
                  </a:ext>
                </a:extLst>
              </a:tr>
              <a:tr h="337061">
                <a:tc>
                  <a:txBody>
                    <a:bodyPr/>
                    <a:lstStyle/>
                    <a:p>
                      <a:pPr marL="0" marR="0">
                        <a:lnSpc>
                          <a:spcPct val="107000"/>
                        </a:lnSpc>
                        <a:spcBef>
                          <a:spcPts val="0"/>
                        </a:spcBef>
                        <a:spcAft>
                          <a:spcPts val="0"/>
                        </a:spcAft>
                      </a:pPr>
                      <a:r>
                        <a:rPr lang="en-US" sz="1200" b="1" dirty="0">
                          <a:solidFill>
                            <a:schemeClr val="tx1"/>
                          </a:solidFill>
                          <a:effectLst/>
                        </a:rPr>
                        <a:t>W-2 Wages</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$120,000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$120,000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            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extLst>
                  <a:ext uri="{0D108BD9-81ED-4DB2-BD59-A6C34878D82A}">
                    <a16:rowId xmlns:a16="http://schemas.microsoft.com/office/drawing/2014/main" val="4189092728"/>
                  </a:ext>
                </a:extLst>
              </a:tr>
              <a:tr h="337061">
                <a:tc>
                  <a:txBody>
                    <a:bodyPr/>
                    <a:lstStyle/>
                    <a:p>
                      <a:pPr marL="0" marR="0">
                        <a:lnSpc>
                          <a:spcPct val="107000"/>
                        </a:lnSpc>
                        <a:spcBef>
                          <a:spcPts val="0"/>
                        </a:spcBef>
                        <a:spcAft>
                          <a:spcPts val="0"/>
                        </a:spcAft>
                      </a:pPr>
                      <a:r>
                        <a:rPr lang="en-US" sz="1200" b="1" dirty="0">
                          <a:solidFill>
                            <a:schemeClr val="tx1"/>
                          </a:solidFill>
                          <a:effectLst/>
                        </a:rPr>
                        <a:t>Qualified Business Income</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            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$480,000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$600,000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extLst>
                  <a:ext uri="{0D108BD9-81ED-4DB2-BD59-A6C34878D82A}">
                    <a16:rowId xmlns:a16="http://schemas.microsoft.com/office/drawing/2014/main" val="2834507404"/>
                  </a:ext>
                </a:extLst>
              </a:tr>
              <a:tr h="322396">
                <a:tc>
                  <a:txBody>
                    <a:bodyPr/>
                    <a:lstStyle/>
                    <a:p>
                      <a:pPr marL="0" marR="0">
                        <a:lnSpc>
                          <a:spcPct val="107000"/>
                        </a:lnSpc>
                        <a:spcBef>
                          <a:spcPts val="0"/>
                        </a:spcBef>
                        <a:spcAft>
                          <a:spcPts val="0"/>
                        </a:spcAft>
                      </a:pPr>
                      <a:r>
                        <a:rPr lang="en-US" sz="1200" b="1" dirty="0">
                          <a:solidFill>
                            <a:schemeClr val="tx1"/>
                          </a:solidFill>
                          <a:effectLst/>
                        </a:rPr>
                        <a:t>QBI Deduction</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gn="ctr">
                        <a:lnSpc>
                          <a:spcPct val="107000"/>
                        </a:lnSpc>
                        <a:spcBef>
                          <a:spcPts val="0"/>
                        </a:spcBef>
                        <a:spcAft>
                          <a:spcPts val="0"/>
                        </a:spcAft>
                      </a:pPr>
                      <a:r>
                        <a:rPr lang="en-US" sz="1200" b="1" i="1" dirty="0">
                          <a:solidFill>
                            <a:schemeClr val="tx1"/>
                          </a:solidFill>
                          <a:effectLst/>
                        </a:rPr>
                        <a:t>--</a:t>
                      </a:r>
                      <a:endParaRPr lang="en-US" sz="12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i="1" dirty="0">
                          <a:solidFill>
                            <a:schemeClr val="tx1"/>
                          </a:solidFill>
                          <a:effectLst/>
                        </a:rPr>
                        <a:t>	Not eligible</a:t>
                      </a:r>
                      <a:endParaRPr lang="en-US" sz="12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i="1" dirty="0">
                          <a:solidFill>
                            <a:schemeClr val="tx1"/>
                          </a:solidFill>
                          <a:effectLst/>
                        </a:rPr>
                        <a:t>	Not eligible</a:t>
                      </a:r>
                      <a:endParaRPr lang="en-US" sz="12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extLst>
                  <a:ext uri="{0D108BD9-81ED-4DB2-BD59-A6C34878D82A}">
                    <a16:rowId xmlns:a16="http://schemas.microsoft.com/office/drawing/2014/main" val="947838012"/>
                  </a:ext>
                </a:extLst>
              </a:tr>
              <a:tr h="421937">
                <a:tc>
                  <a:txBody>
                    <a:bodyPr/>
                    <a:lstStyle/>
                    <a:p>
                      <a:pPr marL="0" marR="0">
                        <a:lnSpc>
                          <a:spcPct val="107000"/>
                        </a:lnSpc>
                        <a:spcBef>
                          <a:spcPts val="0"/>
                        </a:spcBef>
                        <a:spcAft>
                          <a:spcPts val="0"/>
                        </a:spcAft>
                      </a:pPr>
                      <a:r>
                        <a:rPr lang="en-US" sz="1200" b="1" dirty="0">
                          <a:solidFill>
                            <a:schemeClr val="tx1"/>
                          </a:solidFill>
                          <a:effectLst/>
                        </a:rPr>
                        <a:t>Dividends (Net of 21% Corp. Tax Paid)</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$379,200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gn="ctr">
                        <a:lnSpc>
                          <a:spcPct val="107000"/>
                        </a:lnSpc>
                        <a:spcBef>
                          <a:spcPts val="0"/>
                        </a:spcBef>
                        <a:spcAft>
                          <a:spcPts val="0"/>
                        </a:spcAft>
                      </a:pPr>
                      <a:r>
                        <a:rPr lang="en-US" sz="1200" b="1" dirty="0">
                          <a:solidFill>
                            <a:schemeClr val="tx1"/>
                          </a:solidFill>
                          <a:effectLst/>
                        </a:rPr>
                        <a:t>--</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gn="ctr">
                        <a:lnSpc>
                          <a:spcPct val="107000"/>
                        </a:lnSpc>
                        <a:spcBef>
                          <a:spcPts val="0"/>
                        </a:spcBef>
                        <a:spcAft>
                          <a:spcPts val="0"/>
                        </a:spcAft>
                      </a:pPr>
                      <a:r>
                        <a:rPr lang="en-US" sz="1200" b="1" dirty="0">
                          <a:solidFill>
                            <a:schemeClr val="tx1"/>
                          </a:solidFill>
                          <a:effectLst/>
                        </a:rPr>
                        <a:t>--</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extLst>
                  <a:ext uri="{0D108BD9-81ED-4DB2-BD59-A6C34878D82A}">
                    <a16:rowId xmlns:a16="http://schemas.microsoft.com/office/drawing/2014/main" val="3215068048"/>
                  </a:ext>
                </a:extLst>
              </a:tr>
              <a:tr h="322396">
                <a:tc>
                  <a:txBody>
                    <a:bodyPr/>
                    <a:lstStyle/>
                    <a:p>
                      <a:pPr marL="0" marR="0">
                        <a:lnSpc>
                          <a:spcPct val="107000"/>
                        </a:lnSpc>
                        <a:spcBef>
                          <a:spcPts val="0"/>
                        </a:spcBef>
                        <a:spcAft>
                          <a:spcPts val="0"/>
                        </a:spcAft>
                      </a:pPr>
                      <a:r>
                        <a:rPr lang="en-US" sz="1200" b="1" dirty="0">
                          <a:solidFill>
                            <a:schemeClr val="tx1"/>
                          </a:solidFill>
                          <a:effectLst/>
                        </a:rPr>
                        <a:t>Tax on Wages and QBI</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($ 18,280)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($161,380)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($161,380)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extLst>
                  <a:ext uri="{0D108BD9-81ED-4DB2-BD59-A6C34878D82A}">
                    <a16:rowId xmlns:a16="http://schemas.microsoft.com/office/drawing/2014/main" val="3993742798"/>
                  </a:ext>
                </a:extLst>
              </a:tr>
              <a:tr h="322396">
                <a:tc>
                  <a:txBody>
                    <a:bodyPr/>
                    <a:lstStyle/>
                    <a:p>
                      <a:pPr marL="0" marR="0">
                        <a:lnSpc>
                          <a:spcPct val="107000"/>
                        </a:lnSpc>
                        <a:spcBef>
                          <a:spcPts val="0"/>
                        </a:spcBef>
                        <a:spcAft>
                          <a:spcPts val="0"/>
                        </a:spcAft>
                      </a:pPr>
                      <a:r>
                        <a:rPr lang="en-US" sz="1200" b="1" dirty="0">
                          <a:solidFill>
                            <a:schemeClr val="tx1"/>
                          </a:solidFill>
                          <a:effectLst/>
                        </a:rPr>
                        <a:t>Tax on Dividends</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  66,960)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gn="ctr">
                        <a:lnSpc>
                          <a:spcPct val="107000"/>
                        </a:lnSpc>
                        <a:spcBef>
                          <a:spcPts val="0"/>
                        </a:spcBef>
                        <a:spcAft>
                          <a:spcPts val="0"/>
                        </a:spcAft>
                      </a:pPr>
                      <a:r>
                        <a:rPr lang="en-US" sz="1200" b="1" dirty="0">
                          <a:solidFill>
                            <a:schemeClr val="tx1"/>
                          </a:solidFill>
                          <a:effectLst/>
                        </a:rPr>
                        <a:t>--</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gn="ctr">
                        <a:lnSpc>
                          <a:spcPct val="107000"/>
                        </a:lnSpc>
                        <a:spcBef>
                          <a:spcPts val="0"/>
                        </a:spcBef>
                        <a:spcAft>
                          <a:spcPts val="0"/>
                        </a:spcAft>
                      </a:pPr>
                      <a:r>
                        <a:rPr lang="en-US" sz="1200" b="1" dirty="0">
                          <a:solidFill>
                            <a:schemeClr val="tx1"/>
                          </a:solidFill>
                          <a:effectLst/>
                        </a:rPr>
                        <a:t>--</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extLst>
                  <a:ext uri="{0D108BD9-81ED-4DB2-BD59-A6C34878D82A}">
                    <a16:rowId xmlns:a16="http://schemas.microsoft.com/office/drawing/2014/main" val="2999424290"/>
                  </a:ext>
                </a:extLst>
              </a:tr>
              <a:tr h="206163">
                <a:tc>
                  <a:txBody>
                    <a:bodyPr/>
                    <a:lstStyle/>
                    <a:p>
                      <a:pPr marL="0" marR="0">
                        <a:lnSpc>
                          <a:spcPct val="107000"/>
                        </a:lnSpc>
                        <a:spcBef>
                          <a:spcPts val="0"/>
                        </a:spcBef>
                        <a:spcAft>
                          <a:spcPts val="0"/>
                        </a:spcAft>
                      </a:pPr>
                      <a:r>
                        <a:rPr lang="en-US" sz="1200" b="1" dirty="0">
                          <a:solidFill>
                            <a:schemeClr val="tx1"/>
                          </a:solidFill>
                          <a:effectLst/>
                        </a:rPr>
                        <a:t> </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extLst>
                  <a:ext uri="{0D108BD9-81ED-4DB2-BD59-A6C34878D82A}">
                    <a16:rowId xmlns:a16="http://schemas.microsoft.com/office/drawing/2014/main" val="3928907246"/>
                  </a:ext>
                </a:extLst>
              </a:tr>
              <a:tr h="322396">
                <a:tc>
                  <a:txBody>
                    <a:bodyPr/>
                    <a:lstStyle/>
                    <a:p>
                      <a:pPr marL="0" marR="0">
                        <a:lnSpc>
                          <a:spcPct val="107000"/>
                        </a:lnSpc>
                        <a:spcBef>
                          <a:spcPts val="0"/>
                        </a:spcBef>
                        <a:spcAft>
                          <a:spcPts val="0"/>
                        </a:spcAft>
                      </a:pPr>
                      <a:r>
                        <a:rPr lang="en-US" sz="1200" b="1" dirty="0">
                          <a:solidFill>
                            <a:schemeClr val="tx1"/>
                          </a:solidFill>
                          <a:effectLst/>
                        </a:rPr>
                        <a:t>Net to Paul</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$413,960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$438,620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tc>
                  <a:txBody>
                    <a:bodyPr/>
                    <a:lstStyle/>
                    <a:p>
                      <a:pPr marL="0" marR="0">
                        <a:lnSpc>
                          <a:spcPct val="107000"/>
                        </a:lnSpc>
                        <a:spcBef>
                          <a:spcPts val="0"/>
                        </a:spcBef>
                        <a:spcAft>
                          <a:spcPts val="0"/>
                        </a:spcAft>
                      </a:pPr>
                      <a:r>
                        <a:rPr lang="en-US" sz="1200" b="1" dirty="0">
                          <a:solidFill>
                            <a:schemeClr val="tx1"/>
                          </a:solidFill>
                          <a:effectLst/>
                        </a:rPr>
                        <a:t>	 $438,620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2" marR="51432" marT="0" marB="0"/>
                </a:tc>
                <a:extLst>
                  <a:ext uri="{0D108BD9-81ED-4DB2-BD59-A6C34878D82A}">
                    <a16:rowId xmlns:a16="http://schemas.microsoft.com/office/drawing/2014/main" val="1988332008"/>
                  </a:ext>
                </a:extLst>
              </a:tr>
            </a:tbl>
          </a:graphicData>
        </a:graphic>
      </p:graphicFrame>
    </p:spTree>
    <p:extLst>
      <p:ext uri="{BB962C8B-B14F-4D97-AF65-F5344CB8AC3E}">
        <p14:creationId xmlns:p14="http://schemas.microsoft.com/office/powerpoint/2010/main" val="22536453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589360" y="857252"/>
            <a:ext cx="7886700" cy="994172"/>
          </a:xfrm>
        </p:spPr>
        <p:txBody>
          <a:bodyPr/>
          <a:lstStyle/>
          <a:p>
            <a:pPr algn="ctr" eaLnBrk="1" hangingPunct="1">
              <a:defRPr/>
            </a:pPr>
            <a:r>
              <a:rPr lang="en-US" altLang="en-US" sz="2400" b="1" cap="small" dirty="0">
                <a:solidFill>
                  <a:srgbClr val="C00000"/>
                </a:solidFill>
                <a:latin typeface="Arial" panose="020B0604020202020204" pitchFamily="34" charset="0"/>
                <a:cs typeface="Arial" panose="020B0604020202020204" pitchFamily="34" charset="0"/>
              </a:rPr>
              <a:t>Choice of Entity Example #4</a:t>
            </a:r>
          </a:p>
        </p:txBody>
      </p:sp>
      <p:sp>
        <p:nvSpPr>
          <p:cNvPr id="3" name="Rectangle 2"/>
          <p:cNvSpPr/>
          <p:nvPr/>
        </p:nvSpPr>
        <p:spPr>
          <a:xfrm>
            <a:off x="295275" y="1640682"/>
            <a:ext cx="8572500" cy="1357744"/>
          </a:xfrm>
          <a:prstGeom prst="rect">
            <a:avLst/>
          </a:prstGeom>
        </p:spPr>
        <p:txBody>
          <a:bodyPr>
            <a:spAutoFit/>
          </a:bodyPr>
          <a:lstStyle/>
          <a:p>
            <a:pPr marL="0" marR="0" lvl="0" indent="0" algn="l" defTabSz="457200" rtl="0" eaLnBrk="1" fontAlgn="auto" latinLnBrk="0" hangingPunct="1">
              <a:lnSpc>
                <a:spcPct val="107000"/>
              </a:lnSpc>
              <a:spcBef>
                <a:spcPts val="0"/>
              </a:spcBef>
              <a:spcAft>
                <a:spcPts val="600"/>
              </a:spcAft>
              <a:buClrTx/>
              <a:buSzTx/>
              <a:buFontTx/>
              <a:buNone/>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Same facts, except the business earns $550,000 in annual profit, </a:t>
            </a:r>
            <a:r>
              <a:rPr kumimoji="0" lang="en-US" sz="1350" b="0" i="0" u="none" strike="noStrike" kern="1200" cap="none" spc="0" normalizeH="0" baseline="0" noProof="0" dirty="0">
                <a:ln>
                  <a:noFill/>
                </a:ln>
                <a:solidFill>
                  <a:prstClr val="black"/>
                </a:solidFill>
                <a:effectLst/>
                <a:uLnTx/>
                <a:uFillTx/>
                <a:latin typeface="Calibri" panose="020F0502020204030204"/>
                <a:ea typeface="+mn-ea"/>
                <a:cs typeface="+mn-cs"/>
              </a:rPr>
              <a:t>before attributing any compensation to Paul for his services</a:t>
            </a:r>
            <a:r>
              <a:rPr kumimoji="0" lang="en-US" sz="135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 </a:t>
            </a:r>
            <a:r>
              <a:rPr kumimoji="0" lang="en-US" sz="1350" b="1" i="1"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and</a:t>
            </a:r>
            <a:r>
              <a:rPr kumimoji="0" lang="en-US" sz="135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 </a:t>
            </a:r>
          </a:p>
          <a:p>
            <a:pPr marL="257175" marR="0" lvl="0" indent="-257175" algn="l" defTabSz="457200" rtl="0" eaLnBrk="1" fontAlgn="auto" latinLnBrk="0" hangingPunct="1">
              <a:lnSpc>
                <a:spcPct val="107000"/>
              </a:lnSpc>
              <a:spcBef>
                <a:spcPts val="0"/>
              </a:spcBef>
              <a:spcAft>
                <a:spcPts val="0"/>
              </a:spcAft>
              <a:buClrTx/>
              <a:buSzTx/>
              <a:buFont typeface="+mj-lt"/>
              <a:buAutoNum type="romanLcParenBoth"/>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the business is a specified service business; or</a:t>
            </a:r>
          </a:p>
          <a:p>
            <a:pPr marL="257175" marR="0" lvl="0" indent="-257175" algn="l" defTabSz="457200" rtl="0" eaLnBrk="1" fontAlgn="auto" latinLnBrk="0" hangingPunct="1">
              <a:lnSpc>
                <a:spcPct val="107000"/>
              </a:lnSpc>
              <a:spcBef>
                <a:spcPts val="0"/>
              </a:spcBef>
              <a:spcAft>
                <a:spcPts val="600"/>
              </a:spcAft>
              <a:buClrTx/>
              <a:buSzTx/>
              <a:buFont typeface="+mj-lt"/>
              <a:buAutoNum type="romanLcParenBoth"/>
              <a:tabLst/>
              <a:defRPr/>
            </a:pPr>
            <a:r>
              <a:rPr kumimoji="0" lang="en-US" sz="135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the business utilizes independent contractors instead of employees and therefore pays no wages.  </a:t>
            </a:r>
          </a:p>
          <a:p>
            <a:pPr marL="0" marR="0" lvl="0" indent="0" algn="l" defTabSz="457200" rtl="0" eaLnBrk="1" fontAlgn="auto" latinLnBrk="0" hangingPunct="1">
              <a:lnSpc>
                <a:spcPct val="107000"/>
              </a:lnSpc>
              <a:spcBef>
                <a:spcPts val="0"/>
              </a:spcBef>
              <a:spcAft>
                <a:spcPts val="600"/>
              </a:spcAft>
              <a:buClrTx/>
              <a:buSzTx/>
              <a:buFontTx/>
              <a:buNone/>
              <a:tabLst/>
              <a:defRPr/>
            </a:pPr>
            <a:r>
              <a:rPr kumimoji="0" lang="en-US" sz="1350" b="0" i="0" u="sng"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rPr>
              <a:t>Also, Paul wishes to maintain a reserve of $200,000 annually to allow for future flexibility in growth.  </a:t>
            </a:r>
            <a:endParaRPr kumimoji="0" lang="en-US" sz="1350" b="0" i="0" u="none" strike="noStrike" kern="1200" cap="none" spc="0" normalizeH="0" baseline="0" noProof="0" dirty="0">
              <a:ln>
                <a:noFill/>
              </a:ln>
              <a:solidFill>
                <a:prstClr val="black"/>
              </a:solidFill>
              <a:effectLst/>
              <a:uLnTx/>
              <a:uFillTx/>
              <a:latin typeface="Calibri" panose="020F0502020204030204"/>
              <a:ea typeface="Calibri" panose="020F0502020204030204" pitchFamily="34" charset="0"/>
              <a:cs typeface="Times New Roman" panose="02020603050405020304" pitchFamily="18" charset="0"/>
            </a:endParaRPr>
          </a:p>
        </p:txBody>
      </p:sp>
      <p:graphicFrame>
        <p:nvGraphicFramePr>
          <p:cNvPr id="4" name="Table 3"/>
          <p:cNvGraphicFramePr>
            <a:graphicFrameLocks noGrp="1"/>
          </p:cNvGraphicFramePr>
          <p:nvPr>
            <p:extLst/>
          </p:nvPr>
        </p:nvGraphicFramePr>
        <p:xfrm>
          <a:off x="295275" y="3036096"/>
          <a:ext cx="8340328" cy="2403876"/>
        </p:xfrm>
        <a:graphic>
          <a:graphicData uri="http://schemas.openxmlformats.org/drawingml/2006/table">
            <a:tbl>
              <a:tblPr firstRow="1" firstCol="1" bandRow="1">
                <a:tableStyleId>{5C22544A-7EE6-4342-B048-85BDC9FD1C3A}</a:tableStyleId>
              </a:tblPr>
              <a:tblGrid>
                <a:gridCol w="2084637">
                  <a:extLst>
                    <a:ext uri="{9D8B030D-6E8A-4147-A177-3AD203B41FA5}">
                      <a16:colId xmlns:a16="http://schemas.microsoft.com/office/drawing/2014/main" val="1824601982"/>
                    </a:ext>
                  </a:extLst>
                </a:gridCol>
                <a:gridCol w="2084637">
                  <a:extLst>
                    <a:ext uri="{9D8B030D-6E8A-4147-A177-3AD203B41FA5}">
                      <a16:colId xmlns:a16="http://schemas.microsoft.com/office/drawing/2014/main" val="629523439"/>
                    </a:ext>
                  </a:extLst>
                </a:gridCol>
                <a:gridCol w="2085527">
                  <a:extLst>
                    <a:ext uri="{9D8B030D-6E8A-4147-A177-3AD203B41FA5}">
                      <a16:colId xmlns:a16="http://schemas.microsoft.com/office/drawing/2014/main" val="3680588809"/>
                    </a:ext>
                  </a:extLst>
                </a:gridCol>
                <a:gridCol w="2085527">
                  <a:extLst>
                    <a:ext uri="{9D8B030D-6E8A-4147-A177-3AD203B41FA5}">
                      <a16:colId xmlns:a16="http://schemas.microsoft.com/office/drawing/2014/main" val="3214213662"/>
                    </a:ext>
                  </a:extLst>
                </a:gridCol>
              </a:tblGrid>
              <a:tr h="219176">
                <a:tc>
                  <a:txBody>
                    <a:bodyPr/>
                    <a:lstStyle/>
                    <a:p>
                      <a:pPr marL="0" marR="0">
                        <a:lnSpc>
                          <a:spcPct val="107000"/>
                        </a:lnSpc>
                        <a:spcBef>
                          <a:spcPts val="0"/>
                        </a:spcBef>
                        <a:spcAft>
                          <a:spcPts val="0"/>
                        </a:spcAft>
                      </a:pPr>
                      <a:r>
                        <a:rPr lang="en-US" sz="1200" b="1" dirty="0">
                          <a:solidFill>
                            <a:schemeClr val="tx1"/>
                          </a:solidFill>
                          <a:effectLst/>
                        </a:rPr>
                        <a:t> </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dirty="0">
                          <a:solidFill>
                            <a:schemeClr val="tx1"/>
                          </a:solidFill>
                          <a:effectLst/>
                        </a:rPr>
                        <a:t>C Corporation</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dirty="0">
                          <a:solidFill>
                            <a:schemeClr val="tx1"/>
                          </a:solidFill>
                          <a:effectLst/>
                        </a:rPr>
                        <a:t>S Corporation</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dirty="0">
                          <a:solidFill>
                            <a:schemeClr val="tx1"/>
                          </a:solidFill>
                          <a:effectLst/>
                        </a:rPr>
                        <a:t>Partnership/LLC</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1119630667"/>
                  </a:ext>
                </a:extLst>
              </a:tr>
              <a:tr h="239115">
                <a:tc>
                  <a:txBody>
                    <a:bodyPr/>
                    <a:lstStyle/>
                    <a:p>
                      <a:pPr marL="0" marR="0">
                        <a:lnSpc>
                          <a:spcPct val="107000"/>
                        </a:lnSpc>
                        <a:spcBef>
                          <a:spcPts val="0"/>
                        </a:spcBef>
                        <a:spcAft>
                          <a:spcPts val="0"/>
                        </a:spcAft>
                      </a:pPr>
                      <a:r>
                        <a:rPr lang="en-US" sz="1200" b="1" dirty="0">
                          <a:solidFill>
                            <a:schemeClr val="tx1"/>
                          </a:solidFill>
                          <a:effectLst/>
                        </a:rPr>
                        <a:t>W-2 Wages</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$120,000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$120,000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            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311263501"/>
                  </a:ext>
                </a:extLst>
              </a:tr>
              <a:tr h="239115">
                <a:tc>
                  <a:txBody>
                    <a:bodyPr/>
                    <a:lstStyle/>
                    <a:p>
                      <a:pPr marL="0" marR="0">
                        <a:lnSpc>
                          <a:spcPct val="107000"/>
                        </a:lnSpc>
                        <a:spcBef>
                          <a:spcPts val="0"/>
                        </a:spcBef>
                        <a:spcAft>
                          <a:spcPts val="0"/>
                        </a:spcAft>
                      </a:pPr>
                      <a:r>
                        <a:rPr lang="en-US" sz="1200" b="1" dirty="0">
                          <a:solidFill>
                            <a:schemeClr val="tx1"/>
                          </a:solidFill>
                          <a:effectLst/>
                        </a:rPr>
                        <a:t>Qualified Business Income</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            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$430,000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$550,000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901511178"/>
                  </a:ext>
                </a:extLst>
              </a:tr>
              <a:tr h="219176">
                <a:tc>
                  <a:txBody>
                    <a:bodyPr/>
                    <a:lstStyle/>
                    <a:p>
                      <a:pPr marL="0" marR="0">
                        <a:lnSpc>
                          <a:spcPct val="107000"/>
                        </a:lnSpc>
                        <a:spcBef>
                          <a:spcPts val="0"/>
                        </a:spcBef>
                        <a:spcAft>
                          <a:spcPts val="0"/>
                        </a:spcAft>
                      </a:pPr>
                      <a:r>
                        <a:rPr lang="en-US" sz="1200" b="1" dirty="0">
                          <a:solidFill>
                            <a:schemeClr val="tx1"/>
                          </a:solidFill>
                          <a:effectLst/>
                        </a:rPr>
                        <a:t>QBI Deduction</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i="1" dirty="0">
                          <a:solidFill>
                            <a:schemeClr val="tx1"/>
                          </a:solidFill>
                          <a:effectLst/>
                        </a:rPr>
                        <a:t>--</a:t>
                      </a:r>
                      <a:endParaRPr lang="en-US" sz="12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i="1" dirty="0">
                          <a:solidFill>
                            <a:schemeClr val="tx1"/>
                          </a:solidFill>
                          <a:effectLst/>
                        </a:rPr>
                        <a:t>	Not eligible</a:t>
                      </a:r>
                      <a:endParaRPr lang="en-US" sz="12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i="1" dirty="0">
                          <a:solidFill>
                            <a:schemeClr val="tx1"/>
                          </a:solidFill>
                          <a:effectLst/>
                        </a:rPr>
                        <a:t>	Not eligible</a:t>
                      </a:r>
                      <a:endParaRPr lang="en-US" sz="1200" b="1" i="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002359416"/>
                  </a:ext>
                </a:extLst>
              </a:tr>
              <a:tr h="391407">
                <a:tc>
                  <a:txBody>
                    <a:bodyPr/>
                    <a:lstStyle/>
                    <a:p>
                      <a:pPr marL="0" marR="0">
                        <a:lnSpc>
                          <a:spcPct val="107000"/>
                        </a:lnSpc>
                        <a:spcBef>
                          <a:spcPts val="0"/>
                        </a:spcBef>
                        <a:spcAft>
                          <a:spcPts val="0"/>
                        </a:spcAft>
                      </a:pPr>
                      <a:r>
                        <a:rPr lang="en-US" sz="1200" b="1" dirty="0">
                          <a:solidFill>
                            <a:schemeClr val="tx1"/>
                          </a:solidFill>
                          <a:effectLst/>
                        </a:rPr>
                        <a:t>Dividends (Net of 21% Corp. Tax Paid)</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$139,700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dirty="0">
                          <a:solidFill>
                            <a:schemeClr val="tx1"/>
                          </a:solidFill>
                          <a:effectLst/>
                        </a:rPr>
                        <a:t>--</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dirty="0">
                          <a:solidFill>
                            <a:schemeClr val="tx1"/>
                          </a:solidFill>
                          <a:effectLst/>
                        </a:rPr>
                        <a:t>--</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72181521"/>
                  </a:ext>
                </a:extLst>
              </a:tr>
              <a:tr h="219176">
                <a:tc>
                  <a:txBody>
                    <a:bodyPr/>
                    <a:lstStyle/>
                    <a:p>
                      <a:pPr marL="0" marR="0">
                        <a:lnSpc>
                          <a:spcPct val="107000"/>
                        </a:lnSpc>
                        <a:spcBef>
                          <a:spcPts val="0"/>
                        </a:spcBef>
                        <a:spcAft>
                          <a:spcPts val="0"/>
                        </a:spcAft>
                      </a:pPr>
                      <a:r>
                        <a:rPr lang="en-US" sz="1200" b="1" dirty="0">
                          <a:solidFill>
                            <a:schemeClr val="tx1"/>
                          </a:solidFill>
                          <a:effectLst/>
                        </a:rPr>
                        <a:t>Tax on Wages and QBI</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  18,280)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($143,880)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($143,880)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4206137681"/>
                  </a:ext>
                </a:extLst>
              </a:tr>
              <a:tr h="219176">
                <a:tc>
                  <a:txBody>
                    <a:bodyPr/>
                    <a:lstStyle/>
                    <a:p>
                      <a:pPr marL="0" marR="0">
                        <a:lnSpc>
                          <a:spcPct val="107000"/>
                        </a:lnSpc>
                        <a:spcBef>
                          <a:spcPts val="0"/>
                        </a:spcBef>
                        <a:spcAft>
                          <a:spcPts val="0"/>
                        </a:spcAft>
                      </a:pPr>
                      <a:r>
                        <a:rPr lang="en-US" sz="1200" b="1" dirty="0">
                          <a:solidFill>
                            <a:schemeClr val="tx1"/>
                          </a:solidFill>
                          <a:effectLst/>
                        </a:rPr>
                        <a:t>Tax on Dividends</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  21,320)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dirty="0">
                          <a:solidFill>
                            <a:schemeClr val="tx1"/>
                          </a:solidFill>
                          <a:effectLst/>
                        </a:rPr>
                        <a:t>--</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dirty="0">
                          <a:solidFill>
                            <a:schemeClr val="tx1"/>
                          </a:solidFill>
                          <a:effectLst/>
                        </a:rPr>
                        <a:t>--</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946029790"/>
                  </a:ext>
                </a:extLst>
              </a:tr>
              <a:tr h="219176">
                <a:tc>
                  <a:txBody>
                    <a:bodyPr/>
                    <a:lstStyle/>
                    <a:p>
                      <a:pPr marL="0" marR="0">
                        <a:lnSpc>
                          <a:spcPct val="107000"/>
                        </a:lnSpc>
                        <a:spcBef>
                          <a:spcPts val="0"/>
                        </a:spcBef>
                        <a:spcAft>
                          <a:spcPts val="0"/>
                        </a:spcAft>
                      </a:pPr>
                      <a:r>
                        <a:rPr lang="en-US" sz="1200" b="1" dirty="0">
                          <a:solidFill>
                            <a:schemeClr val="tx1"/>
                          </a:solidFill>
                          <a:effectLst/>
                        </a:rPr>
                        <a:t>QBI Taxed but Not Distributed</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200" b="1" dirty="0">
                          <a:solidFill>
                            <a:schemeClr val="tx1"/>
                          </a:solidFill>
                          <a:effectLst/>
                        </a:rPr>
                        <a:t>--</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($200,000)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($200,000)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843718765"/>
                  </a:ext>
                </a:extLst>
              </a:tr>
              <a:tr h="219176">
                <a:tc>
                  <a:txBody>
                    <a:bodyPr/>
                    <a:lstStyle/>
                    <a:p>
                      <a:pPr marL="0" marR="0">
                        <a:lnSpc>
                          <a:spcPct val="107000"/>
                        </a:lnSpc>
                        <a:spcBef>
                          <a:spcPts val="0"/>
                        </a:spcBef>
                        <a:spcAft>
                          <a:spcPts val="0"/>
                        </a:spcAft>
                      </a:pPr>
                      <a:r>
                        <a:rPr lang="en-US" sz="1200" b="1" dirty="0">
                          <a:solidFill>
                            <a:schemeClr val="tx1"/>
                          </a:solidFill>
                          <a:effectLst/>
                        </a:rPr>
                        <a:t> </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3336778823"/>
                  </a:ext>
                </a:extLst>
              </a:tr>
              <a:tr h="219176">
                <a:tc>
                  <a:txBody>
                    <a:bodyPr/>
                    <a:lstStyle/>
                    <a:p>
                      <a:pPr marL="0" marR="0">
                        <a:lnSpc>
                          <a:spcPct val="107000"/>
                        </a:lnSpc>
                        <a:spcBef>
                          <a:spcPts val="0"/>
                        </a:spcBef>
                        <a:spcAft>
                          <a:spcPts val="0"/>
                        </a:spcAft>
                      </a:pPr>
                      <a:r>
                        <a:rPr lang="en-US" sz="1200" b="1" dirty="0">
                          <a:solidFill>
                            <a:schemeClr val="tx1"/>
                          </a:solidFill>
                          <a:effectLst/>
                        </a:rPr>
                        <a:t>Net to Paul</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$220,100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$206,120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200" b="1" dirty="0">
                          <a:solidFill>
                            <a:schemeClr val="tx1"/>
                          </a:solidFill>
                          <a:effectLst/>
                        </a:rPr>
                        <a:t>	 $206,120</a:t>
                      </a:r>
                      <a:endPar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tc>
                <a:extLst>
                  <a:ext uri="{0D108BD9-81ED-4DB2-BD59-A6C34878D82A}">
                    <a16:rowId xmlns:a16="http://schemas.microsoft.com/office/drawing/2014/main" val="2154922418"/>
                  </a:ext>
                </a:extLst>
              </a:tr>
            </a:tbl>
          </a:graphicData>
        </a:graphic>
      </p:graphicFrame>
    </p:spTree>
    <p:extLst>
      <p:ext uri="{BB962C8B-B14F-4D97-AF65-F5344CB8AC3E}">
        <p14:creationId xmlns:p14="http://schemas.microsoft.com/office/powerpoint/2010/main" val="1345948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US" sz="2700" b="1" i="1" cap="small" dirty="0">
                <a:solidFill>
                  <a:srgbClr val="C00000"/>
                </a:solidFill>
                <a:latin typeface="Arial" panose="020B0604020202020204" pitchFamily="34" charset="0"/>
                <a:cs typeface="Arial" panose="020B0604020202020204" pitchFamily="34" charset="0"/>
              </a:rPr>
              <a:t>Tendencies</a:t>
            </a:r>
            <a:r>
              <a:rPr lang="en-US" sz="2400" b="1" i="1" cap="small" baseline="30000" dirty="0">
                <a:solidFill>
                  <a:srgbClr val="C00000"/>
                </a:solidFill>
                <a:latin typeface="Arial" panose="020B0604020202020204" pitchFamily="34" charset="0"/>
                <a:cs typeface="Arial" panose="020B0604020202020204" pitchFamily="34" charset="0"/>
              </a:rPr>
              <a:t>*</a:t>
            </a:r>
            <a:r>
              <a:rPr lang="en-US" sz="2700" b="1" cap="small" dirty="0">
                <a:solidFill>
                  <a:srgbClr val="C00000"/>
                </a:solidFill>
                <a:latin typeface="Arial" panose="020B0604020202020204" pitchFamily="34" charset="0"/>
                <a:cs typeface="Arial" panose="020B0604020202020204" pitchFamily="34" charset="0"/>
              </a:rPr>
              <a:t> to keep in mind on entity selection</a:t>
            </a:r>
            <a:endParaRPr lang="en-US" sz="2700" dirty="0"/>
          </a:p>
        </p:txBody>
      </p:sp>
      <p:sp>
        <p:nvSpPr>
          <p:cNvPr id="3" name="Content Placeholder 2"/>
          <p:cNvSpPr>
            <a:spLocks noGrp="1"/>
          </p:cNvSpPr>
          <p:nvPr>
            <p:ph idx="1"/>
          </p:nvPr>
        </p:nvSpPr>
        <p:spPr>
          <a:xfrm>
            <a:off x="628650" y="1620077"/>
            <a:ext cx="7886700" cy="4750905"/>
          </a:xfrm>
        </p:spPr>
        <p:txBody>
          <a:bodyPr>
            <a:normAutofit fontScale="70000" lnSpcReduction="20000"/>
          </a:bodyPr>
          <a:lstStyle/>
          <a:p>
            <a:pPr marL="0" indent="0">
              <a:buNone/>
            </a:pPr>
            <a:r>
              <a:rPr lang="en-US" sz="2250" b="1" dirty="0"/>
              <a:t>If the taxpayer has taxable income less than the QBI threshold amount (MFJ $315K):</a:t>
            </a:r>
          </a:p>
          <a:p>
            <a:pPr marL="0" indent="0">
              <a:buNone/>
            </a:pPr>
            <a:r>
              <a:rPr lang="en-US" dirty="0"/>
              <a:t> </a:t>
            </a:r>
          </a:p>
          <a:p>
            <a:pPr>
              <a:spcAft>
                <a:spcPts val="1350"/>
              </a:spcAft>
            </a:pPr>
            <a:r>
              <a:rPr lang="en-US" dirty="0"/>
              <a:t>A pass-through entity will typically be preferable to a C-corporation</a:t>
            </a:r>
          </a:p>
          <a:p>
            <a:pPr>
              <a:lnSpc>
                <a:spcPct val="110000"/>
              </a:lnSpc>
              <a:spcAft>
                <a:spcPts val="900"/>
              </a:spcAft>
            </a:pPr>
            <a:r>
              <a:rPr lang="en-US" dirty="0"/>
              <a:t>In determining the type of pass-through entity, an LLC taxed as a partnership (or disregarded and taxed as a proprietorship) is likely to provide somewhat better tax treatment than an S-corporation </a:t>
            </a:r>
          </a:p>
          <a:p>
            <a:pPr lvl="1">
              <a:spcBef>
                <a:spcPts val="900"/>
              </a:spcBef>
              <a:buFont typeface="Wingdings" panose="05000000000000000000" pitchFamily="2" charset="2"/>
              <a:buChar char="Ø"/>
            </a:pPr>
            <a:r>
              <a:rPr lang="en-US" dirty="0"/>
              <a:t>Below the threshold, the payment of wages is immaterial to determination of the QBI deduction </a:t>
            </a:r>
          </a:p>
          <a:p>
            <a:pPr lvl="1">
              <a:lnSpc>
                <a:spcPct val="110000"/>
              </a:lnSpc>
              <a:spcBef>
                <a:spcPts val="1350"/>
              </a:spcBef>
              <a:buFont typeface="Wingdings" panose="05000000000000000000" pitchFamily="2" charset="2"/>
              <a:buChar char="Ø"/>
            </a:pPr>
            <a:r>
              <a:rPr lang="en-US" dirty="0"/>
              <a:t>Unlike an S-corporation, there is no requirement that a partnership/proprietorship pay reasonable compensation to its owners, so available QBI is not otherwise “wasted” by payment of wages</a:t>
            </a:r>
          </a:p>
          <a:p>
            <a:pPr marL="0" indent="0">
              <a:buNone/>
            </a:pPr>
            <a:r>
              <a:rPr lang="en-US" dirty="0"/>
              <a:t> </a:t>
            </a:r>
          </a:p>
          <a:p>
            <a:pPr marL="0" indent="0">
              <a:spcBef>
                <a:spcPts val="0"/>
              </a:spcBef>
              <a:spcAft>
                <a:spcPts val="900"/>
              </a:spcAft>
              <a:buNone/>
            </a:pPr>
            <a:r>
              <a:rPr lang="en-US" i="1" dirty="0"/>
              <a:t>Applies equally to a specified service trade or business or a qualified trade or business </a:t>
            </a:r>
            <a:endParaRPr lang="en-US" dirty="0"/>
          </a:p>
          <a:p>
            <a:pPr marL="0" indent="0">
              <a:lnSpc>
                <a:spcPct val="100000"/>
              </a:lnSpc>
              <a:buClr>
                <a:srgbClr val="C00000"/>
              </a:buClr>
              <a:buNone/>
              <a:defRPr/>
            </a:pPr>
            <a:r>
              <a:rPr lang="en-US" altLang="en-US" sz="1500" dirty="0">
                <a:solidFill>
                  <a:srgbClr val="FF0000"/>
                </a:solidFill>
                <a:ea typeface="Calibri" panose="020F0502020204030204" pitchFamily="34" charset="0"/>
                <a:cs typeface="Times New Roman" panose="02020603050405020304" pitchFamily="18" charset="0"/>
              </a:rPr>
              <a:t>*  </a:t>
            </a:r>
            <a:r>
              <a:rPr lang="en-US" altLang="en-US" sz="1500" b="1" u="sng" dirty="0">
                <a:solidFill>
                  <a:srgbClr val="FF0000"/>
                </a:solidFill>
                <a:ea typeface="Calibri" panose="020F0502020204030204" pitchFamily="34" charset="0"/>
                <a:cs typeface="Times New Roman" panose="02020603050405020304" pitchFamily="18" charset="0"/>
              </a:rPr>
              <a:t>Note</a:t>
            </a:r>
            <a:r>
              <a:rPr lang="en-US" altLang="en-US" sz="1500" b="1" dirty="0">
                <a:solidFill>
                  <a:srgbClr val="FF0000"/>
                </a:solidFill>
                <a:ea typeface="Calibri" panose="020F0502020204030204" pitchFamily="34" charset="0"/>
                <a:cs typeface="Times New Roman" panose="02020603050405020304" pitchFamily="18" charset="0"/>
              </a:rPr>
              <a:t>: These are intended as guidelines, and not to be applied as hard and fast rules</a:t>
            </a:r>
          </a:p>
          <a:p>
            <a:pPr eaLnBrk="1" hangingPunct="1">
              <a:defRPr/>
            </a:pPr>
            <a:endParaRPr lang="en-US" dirty="0"/>
          </a:p>
        </p:txBody>
      </p:sp>
    </p:spTree>
    <p:extLst>
      <p:ext uri="{BB962C8B-B14F-4D97-AF65-F5344CB8AC3E}">
        <p14:creationId xmlns:p14="http://schemas.microsoft.com/office/powerpoint/2010/main" val="7774883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US" sz="2700" b="1" i="1" cap="small" dirty="0">
                <a:solidFill>
                  <a:srgbClr val="C00000"/>
                </a:solidFill>
                <a:latin typeface="Arial" panose="020B0604020202020204" pitchFamily="34" charset="0"/>
                <a:cs typeface="Arial" panose="020B0604020202020204" pitchFamily="34" charset="0"/>
              </a:rPr>
              <a:t>Tendencies</a:t>
            </a:r>
            <a:r>
              <a:rPr lang="en-US" sz="2700" b="1" cap="small" dirty="0">
                <a:solidFill>
                  <a:srgbClr val="C00000"/>
                </a:solidFill>
                <a:latin typeface="Arial" panose="020B0604020202020204" pitchFamily="34" charset="0"/>
                <a:cs typeface="Arial" panose="020B0604020202020204" pitchFamily="34" charset="0"/>
              </a:rPr>
              <a:t> (cont’d)</a:t>
            </a:r>
            <a:endParaRPr lang="en-US" sz="2700" dirty="0"/>
          </a:p>
        </p:txBody>
      </p:sp>
      <p:sp>
        <p:nvSpPr>
          <p:cNvPr id="3" name="Content Placeholder 2"/>
          <p:cNvSpPr>
            <a:spLocks noGrp="1"/>
          </p:cNvSpPr>
          <p:nvPr>
            <p:ph idx="1"/>
          </p:nvPr>
        </p:nvSpPr>
        <p:spPr>
          <a:xfrm>
            <a:off x="628651" y="1480929"/>
            <a:ext cx="7777298" cy="5011945"/>
          </a:xfrm>
        </p:spPr>
        <p:txBody>
          <a:bodyPr>
            <a:normAutofit fontScale="62500" lnSpcReduction="20000"/>
          </a:bodyPr>
          <a:lstStyle/>
          <a:p>
            <a:pPr marL="0" indent="0">
              <a:lnSpc>
                <a:spcPct val="110000"/>
              </a:lnSpc>
              <a:buNone/>
            </a:pPr>
            <a:r>
              <a:rPr lang="en-US" sz="3000" b="1" dirty="0"/>
              <a:t>If the taxpayer has taxable income greater than the QBI threshold amount (MFJ $315K), but less than the upper limit of the QBI phase-out range (MFJ $415K):</a:t>
            </a:r>
          </a:p>
          <a:p>
            <a:pPr marL="0" indent="0">
              <a:buNone/>
            </a:pPr>
            <a:r>
              <a:rPr lang="en-US" dirty="0"/>
              <a:t> </a:t>
            </a:r>
          </a:p>
          <a:p>
            <a:pPr>
              <a:spcAft>
                <a:spcPts val="900"/>
              </a:spcAft>
            </a:pPr>
            <a:r>
              <a:rPr lang="en-US" sz="2700" dirty="0"/>
              <a:t>A pass-through entity will typically be preferable to a C-corporation</a:t>
            </a:r>
          </a:p>
          <a:p>
            <a:pPr>
              <a:lnSpc>
                <a:spcPct val="110000"/>
              </a:lnSpc>
              <a:spcAft>
                <a:spcPts val="900"/>
              </a:spcAft>
            </a:pPr>
            <a:r>
              <a:rPr lang="en-US" sz="2700" dirty="0"/>
              <a:t>In determining the type of pass-through entity, an LLC taxed as a partnership (or disregarded and taxed as a proprietorship) is likely to provide somewhat better tax treatment than an S-corporation </a:t>
            </a:r>
          </a:p>
          <a:p>
            <a:pPr lvl="1">
              <a:lnSpc>
                <a:spcPct val="110000"/>
              </a:lnSpc>
              <a:spcBef>
                <a:spcPts val="900"/>
              </a:spcBef>
              <a:buFont typeface="Wingdings" panose="05000000000000000000" pitchFamily="2" charset="2"/>
              <a:buChar char="Ø"/>
            </a:pPr>
            <a:r>
              <a:rPr lang="en-US" sz="2475" dirty="0"/>
              <a:t>In this range, W-2 wages paid are taken into account and can have a positive impact on determination of the QBI deduction </a:t>
            </a:r>
          </a:p>
          <a:p>
            <a:pPr lvl="1">
              <a:lnSpc>
                <a:spcPct val="110000"/>
              </a:lnSpc>
              <a:spcBef>
                <a:spcPts val="1350"/>
              </a:spcBef>
              <a:buFont typeface="Wingdings" panose="05000000000000000000" pitchFamily="2" charset="2"/>
              <a:buChar char="Ø"/>
            </a:pPr>
            <a:r>
              <a:rPr lang="en-US" sz="2475" dirty="0"/>
              <a:t>However, any benefit to be gained by the addition of reasonable compensation payments to owners required in an S-corporation is often outweighed by the corresponding reduction to available QBI</a:t>
            </a:r>
          </a:p>
          <a:p>
            <a:pPr marL="0" indent="0">
              <a:buNone/>
            </a:pPr>
            <a:r>
              <a:rPr lang="en-US" dirty="0"/>
              <a:t> </a:t>
            </a:r>
          </a:p>
          <a:p>
            <a:pPr marL="0" indent="0">
              <a:lnSpc>
                <a:spcPct val="100000"/>
              </a:lnSpc>
              <a:spcBef>
                <a:spcPts val="0"/>
              </a:spcBef>
              <a:buNone/>
            </a:pPr>
            <a:r>
              <a:rPr lang="en-US" sz="2700" i="1" dirty="0"/>
              <a:t>The S-corporation analysis here does not apply to a specified service trade or business, and W-2 wages (including to owners) have a greater impact in this range that must be accounted for</a:t>
            </a:r>
            <a:r>
              <a:rPr lang="en-US" i="1" dirty="0"/>
              <a:t> </a:t>
            </a:r>
            <a:endParaRPr lang="en-US" dirty="0"/>
          </a:p>
          <a:p>
            <a:pPr marL="0" indent="0">
              <a:buNone/>
              <a:defRPr/>
            </a:pPr>
            <a:endParaRPr lang="en-US" dirty="0"/>
          </a:p>
        </p:txBody>
      </p:sp>
    </p:spTree>
    <p:extLst>
      <p:ext uri="{BB962C8B-B14F-4D97-AF65-F5344CB8AC3E}">
        <p14:creationId xmlns:p14="http://schemas.microsoft.com/office/powerpoint/2010/main" val="342520611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US" sz="2700" b="1" i="1" cap="small" dirty="0">
                <a:solidFill>
                  <a:srgbClr val="C00000"/>
                </a:solidFill>
                <a:latin typeface="Arial" panose="020B0604020202020204" pitchFamily="34" charset="0"/>
                <a:cs typeface="Arial" panose="020B0604020202020204" pitchFamily="34" charset="0"/>
              </a:rPr>
              <a:t>Tendencies</a:t>
            </a:r>
            <a:r>
              <a:rPr lang="en-US" sz="2700" b="1" cap="small" dirty="0">
                <a:solidFill>
                  <a:srgbClr val="C00000"/>
                </a:solidFill>
                <a:latin typeface="Arial" panose="020B0604020202020204" pitchFamily="34" charset="0"/>
                <a:cs typeface="Arial" panose="020B0604020202020204" pitchFamily="34" charset="0"/>
              </a:rPr>
              <a:t> (cont’d)</a:t>
            </a:r>
            <a:endParaRPr lang="en-US" sz="2700" dirty="0"/>
          </a:p>
        </p:txBody>
      </p:sp>
      <p:sp>
        <p:nvSpPr>
          <p:cNvPr id="3" name="Content Placeholder 2"/>
          <p:cNvSpPr>
            <a:spLocks noGrp="1"/>
          </p:cNvSpPr>
          <p:nvPr>
            <p:ph idx="1"/>
          </p:nvPr>
        </p:nvSpPr>
        <p:spPr>
          <a:xfrm>
            <a:off x="628651" y="2045972"/>
            <a:ext cx="7777298" cy="3753565"/>
          </a:xfrm>
        </p:spPr>
        <p:txBody>
          <a:bodyPr>
            <a:normAutofit fontScale="85000" lnSpcReduction="20000"/>
          </a:bodyPr>
          <a:lstStyle/>
          <a:p>
            <a:pPr marL="0" indent="0">
              <a:lnSpc>
                <a:spcPct val="110000"/>
              </a:lnSpc>
              <a:buNone/>
            </a:pPr>
            <a:r>
              <a:rPr lang="en-US" sz="2325" b="1" dirty="0"/>
              <a:t>If the taxpayer has taxable income greater than the upper limit of the QBI phase-out range (MFJ $415K):</a:t>
            </a:r>
          </a:p>
          <a:p>
            <a:pPr marL="0" indent="0">
              <a:buNone/>
            </a:pPr>
            <a:r>
              <a:rPr lang="en-US" dirty="0"/>
              <a:t> </a:t>
            </a:r>
          </a:p>
          <a:p>
            <a:pPr>
              <a:lnSpc>
                <a:spcPct val="110000"/>
              </a:lnSpc>
              <a:spcAft>
                <a:spcPts val="900"/>
              </a:spcAft>
            </a:pPr>
            <a:r>
              <a:rPr lang="en-US" sz="1950" i="1" dirty="0"/>
              <a:t>Specified Service Trade or Business –</a:t>
            </a:r>
            <a:r>
              <a:rPr lang="en-US" sz="1950" dirty="0"/>
              <a:t> QBI does not apply once a taxpayer’s taxable income exceeds the upper limit of the QBI phase-out range, and is not a factor in entity selection</a:t>
            </a:r>
          </a:p>
          <a:p>
            <a:pPr>
              <a:lnSpc>
                <a:spcPct val="110000"/>
              </a:lnSpc>
              <a:spcAft>
                <a:spcPts val="900"/>
              </a:spcAft>
            </a:pPr>
            <a:r>
              <a:rPr lang="en-US" sz="1950" i="1" dirty="0">
                <a:solidFill>
                  <a:prstClr val="black"/>
                </a:solidFill>
              </a:rPr>
              <a:t>Qualified Trade or Business –</a:t>
            </a:r>
            <a:r>
              <a:rPr lang="en-US" sz="1950" dirty="0">
                <a:solidFill>
                  <a:prstClr val="black"/>
                </a:solidFill>
              </a:rPr>
              <a:t> </a:t>
            </a:r>
            <a:r>
              <a:rPr lang="en-US" sz="1950" dirty="0"/>
              <a:t>While a pass-through entity will typically be preferable to a C-corporation, once a taxpayer’s taxable income exceeds the upper limit of the QBI phase-out range, the QBI deduction is fully subject to the Wage/Asset limitation rules which must be accounted for in the entity selection process</a:t>
            </a:r>
          </a:p>
          <a:p>
            <a:pPr marL="0" indent="0">
              <a:buNone/>
            </a:pPr>
            <a:r>
              <a:rPr lang="en-US" dirty="0"/>
              <a:t> </a:t>
            </a:r>
          </a:p>
          <a:p>
            <a:pPr marL="0" indent="0">
              <a:buNone/>
              <a:defRPr/>
            </a:pPr>
            <a:endParaRPr lang="en-US" dirty="0"/>
          </a:p>
        </p:txBody>
      </p:sp>
    </p:spTree>
    <p:extLst>
      <p:ext uri="{BB962C8B-B14F-4D97-AF65-F5344CB8AC3E}">
        <p14:creationId xmlns:p14="http://schemas.microsoft.com/office/powerpoint/2010/main" val="376769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sz="half" idx="2"/>
          </p:nvPr>
        </p:nvSpPr>
        <p:spPr>
          <a:xfrm>
            <a:off x="533400" y="1396879"/>
            <a:ext cx="7772400" cy="4492980"/>
          </a:xfrm>
        </p:spPr>
        <p:txBody>
          <a:bodyPr/>
          <a:lstStyle/>
          <a:p>
            <a:pPr>
              <a:spcBef>
                <a:spcPts val="200"/>
              </a:spcBef>
              <a:spcAft>
                <a:spcPts val="400"/>
              </a:spcAft>
              <a:buClr>
                <a:srgbClr val="840A4D"/>
              </a:buClr>
              <a:buSzPct val="115000"/>
            </a:pPr>
            <a:r>
              <a:rPr lang="en-US" sz="2000" dirty="0">
                <a:solidFill>
                  <a:schemeClr val="bg1">
                    <a:lumMod val="50000"/>
                  </a:schemeClr>
                </a:solidFill>
              </a:rPr>
              <a:t>Applies to non-corporate taxpayers-</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2000" dirty="0">
                <a:solidFill>
                  <a:schemeClr val="bg1">
                    <a:lumMod val="50000"/>
                  </a:schemeClr>
                </a:solidFill>
              </a:rPr>
              <a:t>Individuals ( including children subject to the Kiddie tax)</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2000" dirty="0">
                <a:solidFill>
                  <a:schemeClr val="bg1">
                    <a:lumMod val="50000"/>
                  </a:schemeClr>
                </a:solidFill>
                <a:highlight>
                  <a:srgbClr val="FFFF00"/>
                </a:highlight>
              </a:rPr>
              <a:t>Estates</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2000" dirty="0">
                <a:solidFill>
                  <a:schemeClr val="bg1">
                    <a:lumMod val="50000"/>
                  </a:schemeClr>
                </a:solidFill>
                <a:highlight>
                  <a:srgbClr val="FFFF00"/>
                </a:highlight>
              </a:rPr>
              <a:t>Non-granter trusts </a:t>
            </a:r>
          </a:p>
          <a:p>
            <a:pPr>
              <a:spcBef>
                <a:spcPts val="200"/>
              </a:spcBef>
              <a:spcAft>
                <a:spcPts val="400"/>
              </a:spcAft>
              <a:buClr>
                <a:srgbClr val="840A4D"/>
              </a:buClr>
              <a:buSzPct val="115000"/>
            </a:pPr>
            <a:r>
              <a:rPr lang="en-US" sz="2000" dirty="0">
                <a:solidFill>
                  <a:schemeClr val="bg1">
                    <a:lumMod val="50000"/>
                  </a:schemeClr>
                </a:solidFill>
              </a:rPr>
              <a:t>Applies to tax years beginning 2018     2025</a:t>
            </a:r>
          </a:p>
          <a:p>
            <a:pPr>
              <a:spcBef>
                <a:spcPts val="200"/>
              </a:spcBef>
              <a:spcAft>
                <a:spcPts val="400"/>
              </a:spcAft>
              <a:buClr>
                <a:srgbClr val="840A4D"/>
              </a:buClr>
              <a:buSzPct val="115000"/>
            </a:pPr>
            <a:r>
              <a:rPr lang="en-US" sz="2000" dirty="0">
                <a:solidFill>
                  <a:schemeClr val="bg1">
                    <a:lumMod val="50000"/>
                  </a:schemeClr>
                </a:solidFill>
              </a:rPr>
              <a:t>Applies to income from an S Corp., Schedule E real estate rentals, partnerships or sole proprietors </a:t>
            </a:r>
          </a:p>
          <a:p>
            <a:pPr>
              <a:spcBef>
                <a:spcPts val="200"/>
              </a:spcBef>
              <a:spcAft>
                <a:spcPts val="400"/>
              </a:spcAft>
              <a:buClr>
                <a:srgbClr val="840A4D"/>
              </a:buClr>
              <a:buSzPct val="115000"/>
            </a:pPr>
            <a:r>
              <a:rPr lang="en-US" sz="2000" dirty="0">
                <a:solidFill>
                  <a:schemeClr val="bg1">
                    <a:lumMod val="50000"/>
                  </a:schemeClr>
                </a:solidFill>
              </a:rPr>
              <a:t>Applies only to QBI effectively connected with conduct of a trade or business within the U.S.</a:t>
            </a:r>
          </a:p>
          <a:p>
            <a:pPr>
              <a:spcBef>
                <a:spcPts val="200"/>
              </a:spcBef>
              <a:spcAft>
                <a:spcPts val="400"/>
              </a:spcAft>
              <a:buClr>
                <a:srgbClr val="840A4D"/>
              </a:buClr>
              <a:buSzPct val="115000"/>
            </a:pPr>
            <a:r>
              <a:rPr lang="en-US" sz="2000" dirty="0">
                <a:solidFill>
                  <a:schemeClr val="bg1">
                    <a:lumMod val="50000"/>
                  </a:schemeClr>
                </a:solidFill>
              </a:rPr>
              <a:t>QBI includes items of income, gain, deduction and loss</a:t>
            </a:r>
          </a:p>
          <a:p>
            <a:pPr>
              <a:spcBef>
                <a:spcPts val="200"/>
              </a:spcBef>
              <a:spcAft>
                <a:spcPts val="400"/>
              </a:spcAft>
              <a:buClr>
                <a:srgbClr val="840A4D"/>
              </a:buClr>
              <a:buSzPct val="115000"/>
            </a:pPr>
            <a:r>
              <a:rPr lang="en-US" sz="2000" dirty="0">
                <a:solidFill>
                  <a:schemeClr val="bg1">
                    <a:lumMod val="50000"/>
                  </a:schemeClr>
                </a:solidFill>
              </a:rPr>
              <a:t>No distinction between passive and active income </a:t>
            </a:r>
          </a:p>
          <a:p>
            <a:pPr>
              <a:spcBef>
                <a:spcPts val="200"/>
              </a:spcBef>
              <a:spcAft>
                <a:spcPts val="400"/>
              </a:spcAft>
              <a:buClr>
                <a:srgbClr val="840A4D"/>
              </a:buClr>
              <a:buSzPct val="115000"/>
            </a:pPr>
            <a:r>
              <a:rPr lang="en-US" sz="2000" dirty="0">
                <a:solidFill>
                  <a:schemeClr val="bg1">
                    <a:lumMod val="50000"/>
                  </a:schemeClr>
                </a:solidFill>
              </a:rPr>
              <a:t>Effectively reduces top rate of 37% to 29.6%</a:t>
            </a:r>
          </a:p>
          <a:p>
            <a:pPr marL="0" indent="0">
              <a:spcBef>
                <a:spcPts val="200"/>
              </a:spcBef>
              <a:spcAft>
                <a:spcPts val="400"/>
              </a:spcAft>
              <a:buClr>
                <a:srgbClr val="840A4D"/>
              </a:buClr>
              <a:buSzPct val="115000"/>
              <a:buNone/>
            </a:pPr>
            <a:endParaRPr lang="en-US" dirty="0">
              <a:solidFill>
                <a:schemeClr val="bg1">
                  <a:lumMod val="50000"/>
                </a:schemeClr>
              </a:solidFill>
            </a:endParaRPr>
          </a:p>
          <a:p>
            <a:pPr marL="0" indent="0">
              <a:spcBef>
                <a:spcPts val="200"/>
              </a:spcBef>
              <a:spcAft>
                <a:spcPts val="400"/>
              </a:spcAft>
              <a:buClr>
                <a:srgbClr val="840A4D"/>
              </a:buClr>
              <a:buSzPct val="115000"/>
              <a:buNone/>
            </a:pPr>
            <a:endParaRPr lang="en-US" sz="1800" dirty="0">
              <a:solidFill>
                <a:schemeClr val="bg1">
                  <a:lumMod val="50000"/>
                </a:schemeClr>
              </a:solidFill>
            </a:endParaRPr>
          </a:p>
          <a:p>
            <a:pPr marL="548640" lvl="1" indent="-274320">
              <a:buClr>
                <a:srgbClr val="840A4D"/>
              </a:buClr>
              <a:buFont typeface="Courier New" panose="02070309020205020404" pitchFamily="49" charset="0"/>
              <a:buChar char="o"/>
            </a:pPr>
            <a:endParaRPr lang="en-US" sz="2400" dirty="0">
              <a:solidFill>
                <a:schemeClr val="bg1">
                  <a:lumMod val="50000"/>
                </a:schemeClr>
              </a:solidFill>
            </a:endParaRPr>
          </a:p>
          <a:p>
            <a:pPr marL="457200" lvl="1" indent="0">
              <a:buClr>
                <a:srgbClr val="840A4D"/>
              </a:buClr>
              <a:buNone/>
            </a:pPr>
            <a:endParaRPr lang="en-US" dirty="0"/>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600" b="1" dirty="0">
                <a:solidFill>
                  <a:srgbClr val="840A4D"/>
                </a:solidFill>
                <a:latin typeface="Garamond" panose="02020404030301010803" pitchFamily="18" charset="0"/>
              </a:rPr>
              <a:t>Qualified Business Income Deduction:</a:t>
            </a:r>
            <a:br>
              <a:rPr lang="en-US" sz="2600" b="1" dirty="0">
                <a:solidFill>
                  <a:srgbClr val="840A4D"/>
                </a:solidFill>
                <a:latin typeface="Garamond" panose="02020404030301010803" pitchFamily="18" charset="0"/>
              </a:rPr>
            </a:br>
            <a:r>
              <a:rPr lang="en-US" sz="2600" b="1" dirty="0">
                <a:solidFill>
                  <a:srgbClr val="840A4D"/>
                </a:solidFill>
                <a:latin typeface="Garamond" panose="02020404030301010803" pitchFamily="18" charset="0"/>
              </a:rPr>
              <a:t>Section 199A</a:t>
            </a:r>
          </a:p>
        </p:txBody>
      </p:sp>
      <p:cxnSp>
        <p:nvCxnSpPr>
          <p:cNvPr id="14" name="Straight Arrow Connector 13">
            <a:extLst>
              <a:ext uri="{FF2B5EF4-FFF2-40B4-BE49-F238E27FC236}">
                <a16:creationId xmlns:a16="http://schemas.microsoft.com/office/drawing/2014/main" id="{0FB70F7E-4695-42A8-9F8B-86C9AFE7B6EF}"/>
              </a:ext>
            </a:extLst>
          </p:cNvPr>
          <p:cNvCxnSpPr>
            <a:cxnSpLocks/>
          </p:cNvCxnSpPr>
          <p:nvPr/>
        </p:nvCxnSpPr>
        <p:spPr>
          <a:xfrm>
            <a:off x="4564980" y="3217646"/>
            <a:ext cx="182880" cy="0"/>
          </a:xfrm>
          <a:prstGeom prst="straightConnector1">
            <a:avLst/>
          </a:prstGeom>
          <a:ln>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4" name="Rectangle 3">
            <a:extLst>
              <a:ext uri="{FF2B5EF4-FFF2-40B4-BE49-F238E27FC236}">
                <a16:creationId xmlns:a16="http://schemas.microsoft.com/office/drawing/2014/main" id="{DA6AF2EE-78C9-4D87-AC14-A5FD46F96F7E}"/>
              </a:ext>
            </a:extLst>
          </p:cNvPr>
          <p:cNvSpPr/>
          <p:nvPr/>
        </p:nvSpPr>
        <p:spPr>
          <a:xfrm>
            <a:off x="533400" y="1039181"/>
            <a:ext cx="1073051" cy="369332"/>
          </a:xfrm>
          <a:prstGeom prst="rect">
            <a:avLst/>
          </a:prstGeom>
        </p:spPr>
        <p:txBody>
          <a:bodyPr wrap="none">
            <a:spAutoFit/>
          </a:bodyPr>
          <a:lstStyle/>
          <a:p>
            <a:r>
              <a:rPr lang="en-US" dirty="0"/>
              <a:t>Overview</a:t>
            </a:r>
          </a:p>
        </p:txBody>
      </p:sp>
      <p:sp>
        <p:nvSpPr>
          <p:cNvPr id="5" name="Slide Number Placeholder 4">
            <a:extLst>
              <a:ext uri="{FF2B5EF4-FFF2-40B4-BE49-F238E27FC236}">
                <a16:creationId xmlns:a16="http://schemas.microsoft.com/office/drawing/2014/main" id="{1A927820-3034-4E36-B792-4DEAB08B7487}"/>
              </a:ext>
            </a:extLst>
          </p:cNvPr>
          <p:cNvSpPr>
            <a:spLocks noGrp="1"/>
          </p:cNvSpPr>
          <p:nvPr>
            <p:ph type="sldNum" sz="quarter" idx="12"/>
          </p:nvPr>
        </p:nvSpPr>
        <p:spPr/>
        <p:txBody>
          <a:bodyPr/>
          <a:lstStyle/>
          <a:p>
            <a:fld id="{2E585D58-C48C-4C48-BF75-6DD20409C896}" type="slidenum">
              <a:rPr lang="en-US" smtClean="0"/>
              <a:t>4</a:t>
            </a:fld>
            <a:endParaRPr lang="en-US" dirty="0"/>
          </a:p>
        </p:txBody>
      </p:sp>
    </p:spTree>
    <p:extLst>
      <p:ext uri="{BB962C8B-B14F-4D97-AF65-F5344CB8AC3E}">
        <p14:creationId xmlns:p14="http://schemas.microsoft.com/office/powerpoint/2010/main" val="27965255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eaLnBrk="1" hangingPunct="1">
              <a:defRPr/>
            </a:pPr>
            <a:r>
              <a:rPr lang="en-US" sz="2700" b="1" i="1" cap="small" dirty="0">
                <a:solidFill>
                  <a:srgbClr val="C00000"/>
                </a:solidFill>
                <a:latin typeface="Arial" panose="020B0604020202020204" pitchFamily="34" charset="0"/>
                <a:cs typeface="Arial" panose="020B0604020202020204" pitchFamily="34" charset="0"/>
              </a:rPr>
              <a:t>Tendencies</a:t>
            </a:r>
            <a:r>
              <a:rPr lang="en-US" sz="2700" b="1" cap="small" dirty="0">
                <a:solidFill>
                  <a:srgbClr val="C00000"/>
                </a:solidFill>
                <a:latin typeface="Arial" panose="020B0604020202020204" pitchFamily="34" charset="0"/>
                <a:cs typeface="Arial" panose="020B0604020202020204" pitchFamily="34" charset="0"/>
              </a:rPr>
              <a:t> (cont’d)</a:t>
            </a:r>
            <a:endParaRPr lang="en-US" sz="2700" dirty="0"/>
          </a:p>
        </p:txBody>
      </p:sp>
      <p:sp>
        <p:nvSpPr>
          <p:cNvPr id="3" name="Content Placeholder 2"/>
          <p:cNvSpPr>
            <a:spLocks noGrp="1"/>
          </p:cNvSpPr>
          <p:nvPr>
            <p:ph idx="1"/>
          </p:nvPr>
        </p:nvSpPr>
        <p:spPr>
          <a:xfrm>
            <a:off x="628651" y="2045972"/>
            <a:ext cx="7777298" cy="3753565"/>
          </a:xfrm>
        </p:spPr>
        <p:txBody>
          <a:bodyPr>
            <a:normAutofit/>
          </a:bodyPr>
          <a:lstStyle/>
          <a:p>
            <a:pPr marL="0" indent="0">
              <a:lnSpc>
                <a:spcPct val="110000"/>
              </a:lnSpc>
              <a:buNone/>
            </a:pPr>
            <a:r>
              <a:rPr lang="en-US" sz="2325" b="1" i="1" dirty="0"/>
              <a:t>Caveat:</a:t>
            </a:r>
            <a:r>
              <a:rPr lang="en-US" sz="2325" b="1" dirty="0"/>
              <a:t> </a:t>
            </a:r>
          </a:p>
          <a:p>
            <a:pPr marL="342900" indent="0">
              <a:lnSpc>
                <a:spcPct val="110000"/>
              </a:lnSpc>
              <a:spcBef>
                <a:spcPts val="1350"/>
              </a:spcBef>
              <a:buNone/>
            </a:pPr>
            <a:r>
              <a:rPr lang="en-US" dirty="0"/>
              <a:t>A company’s need to retain earnings of any significance in the trade or business may override the tendencies for any of the scenarios outlined above, and weigh heavily in favor of operating as a C-corporation with the 21% flat rate  </a:t>
            </a:r>
          </a:p>
          <a:p>
            <a:pPr marL="0" indent="0">
              <a:buNone/>
              <a:defRPr/>
            </a:pPr>
            <a:endParaRPr lang="en-US" dirty="0"/>
          </a:p>
        </p:txBody>
      </p:sp>
    </p:spTree>
    <p:extLst>
      <p:ext uri="{BB962C8B-B14F-4D97-AF65-F5344CB8AC3E}">
        <p14:creationId xmlns:p14="http://schemas.microsoft.com/office/powerpoint/2010/main" val="2715815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sz="half" idx="2"/>
          </p:nvPr>
        </p:nvSpPr>
        <p:spPr>
          <a:xfrm>
            <a:off x="533400" y="1396879"/>
            <a:ext cx="7772400" cy="4492980"/>
          </a:xfrm>
        </p:spPr>
        <p:txBody>
          <a:bodyPr/>
          <a:lstStyle/>
          <a:p>
            <a:pPr>
              <a:spcBef>
                <a:spcPts val="200"/>
              </a:spcBef>
              <a:spcAft>
                <a:spcPts val="400"/>
              </a:spcAft>
              <a:buClr>
                <a:srgbClr val="840A4D"/>
              </a:buClr>
              <a:buSzPct val="115000"/>
            </a:pPr>
            <a:r>
              <a:rPr lang="en-US" sz="2000" dirty="0">
                <a:solidFill>
                  <a:schemeClr val="bg1">
                    <a:lumMod val="50000"/>
                  </a:schemeClr>
                </a:solidFill>
              </a:rPr>
              <a:t>Certain investment income, including short-term and long-term capital gains </a:t>
            </a:r>
          </a:p>
          <a:p>
            <a:pPr>
              <a:spcBef>
                <a:spcPts val="200"/>
              </a:spcBef>
              <a:spcAft>
                <a:spcPts val="400"/>
              </a:spcAft>
              <a:buClr>
                <a:srgbClr val="840A4D"/>
              </a:buClr>
              <a:buSzPct val="115000"/>
            </a:pPr>
            <a:r>
              <a:rPr lang="en-US" sz="2000" dirty="0">
                <a:solidFill>
                  <a:schemeClr val="bg1">
                    <a:lumMod val="50000"/>
                  </a:schemeClr>
                </a:solidFill>
              </a:rPr>
              <a:t>Reasonable Compensation paid to the taxpayer</a:t>
            </a:r>
          </a:p>
          <a:p>
            <a:pPr>
              <a:spcBef>
                <a:spcPts val="200"/>
              </a:spcBef>
              <a:spcAft>
                <a:spcPts val="400"/>
              </a:spcAft>
              <a:buClr>
                <a:srgbClr val="840A4D"/>
              </a:buClr>
              <a:buSzPct val="115000"/>
            </a:pPr>
            <a:r>
              <a:rPr lang="en-US" sz="2000" dirty="0">
                <a:solidFill>
                  <a:schemeClr val="bg1">
                    <a:lumMod val="50000"/>
                  </a:schemeClr>
                </a:solidFill>
              </a:rPr>
              <a:t>Guaranteed payments paid to the taxpayer </a:t>
            </a:r>
          </a:p>
          <a:p>
            <a:pPr marL="0" indent="0">
              <a:spcBef>
                <a:spcPts val="200"/>
              </a:spcBef>
              <a:spcAft>
                <a:spcPts val="400"/>
              </a:spcAft>
              <a:buClr>
                <a:srgbClr val="840A4D"/>
              </a:buClr>
              <a:buSzPct val="115000"/>
              <a:buNone/>
            </a:pPr>
            <a:endParaRPr lang="en-US" dirty="0">
              <a:solidFill>
                <a:schemeClr val="bg1">
                  <a:lumMod val="50000"/>
                </a:schemeClr>
              </a:solidFill>
            </a:endParaRPr>
          </a:p>
          <a:p>
            <a:pPr marL="0" indent="0">
              <a:spcBef>
                <a:spcPts val="200"/>
              </a:spcBef>
              <a:spcAft>
                <a:spcPts val="400"/>
              </a:spcAft>
              <a:buClr>
                <a:srgbClr val="840A4D"/>
              </a:buClr>
              <a:buSzPct val="115000"/>
              <a:buNone/>
            </a:pPr>
            <a:endParaRPr lang="en-US" sz="1800" dirty="0">
              <a:solidFill>
                <a:schemeClr val="bg1">
                  <a:lumMod val="50000"/>
                </a:schemeClr>
              </a:solidFill>
            </a:endParaRPr>
          </a:p>
          <a:p>
            <a:pPr marL="548640" lvl="1" indent="-274320">
              <a:buClr>
                <a:srgbClr val="840A4D"/>
              </a:buClr>
              <a:buFont typeface="Courier New" panose="02070309020205020404" pitchFamily="49" charset="0"/>
              <a:buChar char="o"/>
            </a:pPr>
            <a:endParaRPr lang="en-US" sz="2400" dirty="0">
              <a:solidFill>
                <a:schemeClr val="bg1">
                  <a:lumMod val="50000"/>
                </a:schemeClr>
              </a:solidFill>
            </a:endParaRPr>
          </a:p>
          <a:p>
            <a:pPr marL="457200" lvl="1" indent="0">
              <a:buClr>
                <a:srgbClr val="840A4D"/>
              </a:buClr>
              <a:buNone/>
            </a:pPr>
            <a:endParaRPr lang="en-US" dirty="0"/>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600" b="1" dirty="0">
                <a:solidFill>
                  <a:srgbClr val="840A4D"/>
                </a:solidFill>
                <a:latin typeface="Garamond" panose="02020404030301010803" pitchFamily="18" charset="0"/>
              </a:rPr>
              <a:t>QBI Does not include</a:t>
            </a:r>
          </a:p>
        </p:txBody>
      </p:sp>
      <p:sp>
        <p:nvSpPr>
          <p:cNvPr id="4" name="Rectangle 3">
            <a:extLst>
              <a:ext uri="{FF2B5EF4-FFF2-40B4-BE49-F238E27FC236}">
                <a16:creationId xmlns:a16="http://schemas.microsoft.com/office/drawing/2014/main" id="{DA6AF2EE-78C9-4D87-AC14-A5FD46F96F7E}"/>
              </a:ext>
            </a:extLst>
          </p:cNvPr>
          <p:cNvSpPr/>
          <p:nvPr/>
        </p:nvSpPr>
        <p:spPr>
          <a:xfrm>
            <a:off x="533400" y="1039181"/>
            <a:ext cx="1073051" cy="369332"/>
          </a:xfrm>
          <a:prstGeom prst="rect">
            <a:avLst/>
          </a:prstGeom>
        </p:spPr>
        <p:txBody>
          <a:bodyPr wrap="none">
            <a:spAutoFit/>
          </a:bodyPr>
          <a:lstStyle/>
          <a:p>
            <a:r>
              <a:rPr lang="en-US" dirty="0"/>
              <a:t>Overview</a:t>
            </a:r>
          </a:p>
        </p:txBody>
      </p:sp>
      <p:sp>
        <p:nvSpPr>
          <p:cNvPr id="5" name="Slide Number Placeholder 4">
            <a:extLst>
              <a:ext uri="{FF2B5EF4-FFF2-40B4-BE49-F238E27FC236}">
                <a16:creationId xmlns:a16="http://schemas.microsoft.com/office/drawing/2014/main" id="{55B7F6B8-CB64-4FF4-82DE-C4F6FA2329B9}"/>
              </a:ext>
            </a:extLst>
          </p:cNvPr>
          <p:cNvSpPr>
            <a:spLocks noGrp="1"/>
          </p:cNvSpPr>
          <p:nvPr>
            <p:ph type="sldNum" sz="quarter" idx="12"/>
          </p:nvPr>
        </p:nvSpPr>
        <p:spPr/>
        <p:txBody>
          <a:bodyPr/>
          <a:lstStyle/>
          <a:p>
            <a:fld id="{2E585D58-C48C-4C48-BF75-6DD20409C896}" type="slidenum">
              <a:rPr lang="en-US" smtClean="0"/>
              <a:t>5</a:t>
            </a:fld>
            <a:endParaRPr lang="en-US" dirty="0"/>
          </a:p>
        </p:txBody>
      </p:sp>
    </p:spTree>
    <p:extLst>
      <p:ext uri="{BB962C8B-B14F-4D97-AF65-F5344CB8AC3E}">
        <p14:creationId xmlns:p14="http://schemas.microsoft.com/office/powerpoint/2010/main" val="35139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highlight>
                  <a:srgbClr val="FFFF00"/>
                </a:highlight>
              </a:rPr>
              <a:t>Computation of Net Investment Income Tax (NIIT)</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Computation of SSA benefits</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700" dirty="0">
                <a:solidFill>
                  <a:schemeClr val="bg1">
                    <a:lumMod val="50000"/>
                  </a:schemeClr>
                </a:solidFill>
              </a:rPr>
              <a:t>Computation of S. E. Tax</a:t>
            </a:r>
          </a:p>
          <a:p>
            <a:pPr marL="0" indent="0">
              <a:spcBef>
                <a:spcPts val="200"/>
              </a:spcBef>
              <a:spcAft>
                <a:spcPts val="400"/>
              </a:spcAft>
              <a:buClr>
                <a:srgbClr val="840A4D"/>
              </a:buClr>
              <a:buSzPct val="115000"/>
              <a:buNone/>
            </a:pPr>
            <a:r>
              <a:rPr lang="en-US" sz="1700" dirty="0">
                <a:solidFill>
                  <a:schemeClr val="bg1">
                    <a:lumMod val="50000"/>
                  </a:schemeClr>
                </a:solidFill>
              </a:rPr>
              <a:t>The Big Question – currently the QBI deduction computation does not consider certain “adjustment to income”, such as the SEP deduction, 50% of S.E. tax deduction and the deduction for S.E. health insurance. Will Congress change this?</a:t>
            </a:r>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400" b="1" dirty="0">
                <a:solidFill>
                  <a:srgbClr val="840A4D"/>
                </a:solidFill>
                <a:latin typeface="Garamond" panose="02020404030301010803" pitchFamily="18" charset="0"/>
              </a:rPr>
              <a:t>Section 199A ( QBI deduction) Does Not apply to </a:t>
            </a:r>
            <a:endParaRPr kumimoji="0" lang="en-US" sz="24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endParaRPr>
          </a:p>
        </p:txBody>
      </p:sp>
      <p:sp>
        <p:nvSpPr>
          <p:cNvPr id="4" name="Slide Number Placeholder 3">
            <a:extLst>
              <a:ext uri="{FF2B5EF4-FFF2-40B4-BE49-F238E27FC236}">
                <a16:creationId xmlns:a16="http://schemas.microsoft.com/office/drawing/2014/main" id="{CA4430B9-F4F1-4699-B1F8-071EAFD80BFC}"/>
              </a:ext>
            </a:extLst>
          </p:cNvPr>
          <p:cNvSpPr>
            <a:spLocks noGrp="1"/>
          </p:cNvSpPr>
          <p:nvPr>
            <p:ph type="sldNum" sz="quarter" idx="12"/>
          </p:nvPr>
        </p:nvSpPr>
        <p:spPr/>
        <p:txBody>
          <a:bodyPr/>
          <a:lstStyle/>
          <a:p>
            <a:fld id="{79E6BBA7-545C-48A5-AEAB-8917EB9DEBB0}" type="slidenum">
              <a:rPr lang="en-US" smtClean="0"/>
              <a:t>6</a:t>
            </a:fld>
            <a:endParaRPr lang="en-US" dirty="0"/>
          </a:p>
        </p:txBody>
      </p:sp>
    </p:spTree>
    <p:extLst>
      <p:ext uri="{BB962C8B-B14F-4D97-AF65-F5344CB8AC3E}">
        <p14:creationId xmlns:p14="http://schemas.microsoft.com/office/powerpoint/2010/main" val="21029171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400" b="1" dirty="0">
                <a:solidFill>
                  <a:srgbClr val="840A4D"/>
                </a:solidFill>
                <a:latin typeface="Garamond" panose="02020404030301010803" pitchFamily="18" charset="0"/>
              </a:rPr>
              <a:t>Quick Reference Chart - The QBI Deduction</a:t>
            </a:r>
            <a:endParaRPr kumimoji="0" lang="en-US" sz="24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endParaRPr>
          </a:p>
        </p:txBody>
      </p:sp>
      <p:graphicFrame>
        <p:nvGraphicFramePr>
          <p:cNvPr id="15" name="Content Placeholder 1">
            <a:extLst>
              <a:ext uri="{FF2B5EF4-FFF2-40B4-BE49-F238E27FC236}">
                <a16:creationId xmlns:a16="http://schemas.microsoft.com/office/drawing/2014/main" id="{2EAF58D3-C91D-4B3D-AF35-AE8F966EDE4D}"/>
              </a:ext>
            </a:extLst>
          </p:cNvPr>
          <p:cNvGraphicFramePr>
            <a:graphicFrameLocks/>
          </p:cNvGraphicFramePr>
          <p:nvPr>
            <p:extLst>
              <p:ext uri="{D42A27DB-BD31-4B8C-83A1-F6EECF244321}">
                <p14:modId xmlns:p14="http://schemas.microsoft.com/office/powerpoint/2010/main" val="3925002473"/>
              </p:ext>
            </p:extLst>
          </p:nvPr>
        </p:nvGraphicFramePr>
        <p:xfrm>
          <a:off x="613393" y="1378219"/>
          <a:ext cx="7821477" cy="2499360"/>
        </p:xfrm>
        <a:graphic>
          <a:graphicData uri="http://schemas.openxmlformats.org/drawingml/2006/table">
            <a:tbl>
              <a:tblPr firstRow="1" bandRow="1"/>
              <a:tblGrid>
                <a:gridCol w="2607159">
                  <a:extLst>
                    <a:ext uri="{9D8B030D-6E8A-4147-A177-3AD203B41FA5}">
                      <a16:colId xmlns:a16="http://schemas.microsoft.com/office/drawing/2014/main" val="4106812584"/>
                    </a:ext>
                  </a:extLst>
                </a:gridCol>
                <a:gridCol w="2607159">
                  <a:extLst>
                    <a:ext uri="{9D8B030D-6E8A-4147-A177-3AD203B41FA5}">
                      <a16:colId xmlns:a16="http://schemas.microsoft.com/office/drawing/2014/main" val="4255439678"/>
                    </a:ext>
                  </a:extLst>
                </a:gridCol>
                <a:gridCol w="2607159">
                  <a:extLst>
                    <a:ext uri="{9D8B030D-6E8A-4147-A177-3AD203B41FA5}">
                      <a16:colId xmlns:a16="http://schemas.microsoft.com/office/drawing/2014/main" val="1855857460"/>
                    </a:ext>
                  </a:extLst>
                </a:gridCol>
              </a:tblGrid>
              <a:tr h="39706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1400" dirty="0"/>
                        <a:t>(Net) Taxable Income</a:t>
                      </a:r>
                    </a:p>
                  </a:txBody>
                  <a:tcP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40A4D"/>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ctr"/>
                      <a:r>
                        <a:rPr lang="en-US" sz="1400" dirty="0"/>
                        <a:t>Specified Services</a:t>
                      </a:r>
                    </a:p>
                    <a:p>
                      <a:pPr algn="ctr"/>
                      <a:endParaRPr lang="en-US" sz="1400" dirty="0"/>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rgbClr val="840A4D"/>
                    </a:solidFill>
                  </a:tcPr>
                </a:tc>
                <a:tc>
                  <a:txBody>
                    <a:bodyPr/>
                    <a:lstStyle/>
                    <a:p>
                      <a:pPr marL="0" algn="ctr" defTabSz="914400" rtl="0" eaLnBrk="1" latinLnBrk="0" hangingPunct="1"/>
                      <a:r>
                        <a:rPr lang="en-US" sz="1400" b="1" kern="1200" dirty="0">
                          <a:solidFill>
                            <a:schemeClr val="lt1"/>
                          </a:solidFill>
                          <a:latin typeface="Calibri" panose="020F0502020204030204"/>
                          <a:ea typeface="+mn-ea"/>
                          <a:cs typeface="+mn-cs"/>
                        </a:rPr>
                        <a:t>Other Businesses </a:t>
                      </a:r>
                    </a:p>
                  </a:txBody>
                  <a:tcPr>
                    <a:lnL w="12700" cmpd="sng">
                      <a:solidFill>
                        <a:sysClr val="window" lastClr="FFFFFF"/>
                      </a:solidFill>
                    </a:lnL>
                    <a:lnR w="12700" cmpd="sng">
                      <a:solidFill>
                        <a:sysClr val="window" lastClr="FFFFFF"/>
                      </a:solidFill>
                    </a:lnR>
                    <a:lnT w="12700" cmpd="sng">
                      <a:solidFill>
                        <a:sysClr val="window" lastClr="FFFFFF"/>
                      </a:solidFill>
                    </a:lnT>
                    <a:lnB w="381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40A4D"/>
                    </a:solidFill>
                  </a:tcPr>
                </a:tc>
                <a:extLst>
                  <a:ext uri="{0D108BD9-81ED-4DB2-BD59-A6C34878D82A}">
                    <a16:rowId xmlns:a16="http://schemas.microsoft.com/office/drawing/2014/main" val="4161265512"/>
                  </a:ext>
                </a:extLst>
              </a:tr>
              <a:tr h="37272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dirty="0"/>
                        <a:t> &lt;$315,000</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FBFB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dirty="0"/>
                        <a:t>QBI x 20%</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FBFBF"/>
                    </a:solidFill>
                  </a:tcPr>
                </a:tc>
                <a:tc>
                  <a:txBody>
                    <a:bodyPr/>
                    <a:lstStyle/>
                    <a:p>
                      <a:pPr algn="ctr"/>
                      <a:r>
                        <a:rPr lang="en-US" sz="1400" dirty="0"/>
                        <a:t>QBI x 20% </a:t>
                      </a:r>
                    </a:p>
                    <a:p>
                      <a:pPr algn="ctr"/>
                      <a:endParaRPr lang="en-US" sz="1400" dirty="0"/>
                    </a:p>
                  </a:txBody>
                  <a:tcPr>
                    <a:lnL w="12700" cmpd="sng">
                      <a:solidFill>
                        <a:sysClr val="window" lastClr="FFFFFF"/>
                      </a:solidFill>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2642447468"/>
                  </a:ext>
                </a:extLst>
              </a:tr>
              <a:tr h="52619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dirty="0"/>
                        <a:t>$315,000-$415,000</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dirty="0"/>
                        <a:t>Phase-out of Deduction </a:t>
                      </a:r>
                      <a:br>
                        <a:rPr lang="en-US" sz="1400" dirty="0"/>
                      </a:br>
                      <a:r>
                        <a:rPr lang="en-US" sz="1400" dirty="0"/>
                        <a:t>( W-2/ Asset Limitations Apply)</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c>
                  <a:txBody>
                    <a:bodyPr/>
                    <a:lstStyle/>
                    <a:p>
                      <a:pPr algn="ctr"/>
                      <a:r>
                        <a:rPr lang="en-US" sz="1400" dirty="0"/>
                        <a:t>Phase-in of W-2/Asset </a:t>
                      </a:r>
                    </a:p>
                    <a:p>
                      <a:pPr algn="ctr"/>
                      <a:r>
                        <a:rPr lang="en-US" sz="1400" dirty="0"/>
                        <a:t>Limitation Rule</a:t>
                      </a:r>
                    </a:p>
                    <a:p>
                      <a:pPr algn="ctr"/>
                      <a:endParaRPr lang="en-US" sz="1400" dirty="0"/>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385370649"/>
                  </a:ext>
                </a:extLst>
              </a:tr>
              <a:tr h="52619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dirty="0"/>
                        <a:t>&gt;$415,000</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FBFB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dirty="0"/>
                        <a:t>No Deduction </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FBFBF"/>
                    </a:solidFill>
                  </a:tcPr>
                </a:tc>
                <a:tc>
                  <a:txBody>
                    <a:bodyPr/>
                    <a:lstStyle/>
                    <a:p>
                      <a:pPr algn="ctr"/>
                      <a:r>
                        <a:rPr lang="en-US" sz="1400" dirty="0"/>
                        <a:t>Full W-2/Asset Limitation Rule</a:t>
                      </a:r>
                    </a:p>
                    <a:p>
                      <a:pPr algn="ctr"/>
                      <a:r>
                        <a:rPr lang="en-US" sz="1400" dirty="0"/>
                        <a:t>APPLIES</a:t>
                      </a:r>
                    </a:p>
                    <a:p>
                      <a:pPr algn="ctr"/>
                      <a:endParaRPr lang="en-US" sz="1400" dirty="0"/>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4263834762"/>
                  </a:ext>
                </a:extLst>
              </a:tr>
            </a:tbl>
          </a:graphicData>
        </a:graphic>
      </p:graphicFrame>
      <p:sp>
        <p:nvSpPr>
          <p:cNvPr id="7" name="Rectangle 6">
            <a:extLst>
              <a:ext uri="{FF2B5EF4-FFF2-40B4-BE49-F238E27FC236}">
                <a16:creationId xmlns:a16="http://schemas.microsoft.com/office/drawing/2014/main" id="{0114416B-8B3F-46A1-9196-5E7A5DADBED7}"/>
              </a:ext>
            </a:extLst>
          </p:cNvPr>
          <p:cNvSpPr/>
          <p:nvPr/>
        </p:nvSpPr>
        <p:spPr>
          <a:xfrm>
            <a:off x="613393" y="1031472"/>
            <a:ext cx="674224" cy="369332"/>
          </a:xfrm>
          <a:prstGeom prst="rect">
            <a:avLst/>
          </a:prstGeom>
        </p:spPr>
        <p:txBody>
          <a:bodyPr wrap="none">
            <a:spAutoFit/>
          </a:bodyPr>
          <a:lstStyle/>
          <a:p>
            <a:r>
              <a:rPr lang="en-US" b="1" dirty="0">
                <a:solidFill>
                  <a:srgbClr val="840A4D"/>
                </a:solidFill>
              </a:rPr>
              <a:t>MFJ :</a:t>
            </a:r>
          </a:p>
        </p:txBody>
      </p:sp>
      <p:sp>
        <p:nvSpPr>
          <p:cNvPr id="17" name="Rectangle 16">
            <a:extLst>
              <a:ext uri="{FF2B5EF4-FFF2-40B4-BE49-F238E27FC236}">
                <a16:creationId xmlns:a16="http://schemas.microsoft.com/office/drawing/2014/main" id="{BA01DBF9-2653-4E4F-8566-1BEB0B299F79}"/>
              </a:ext>
            </a:extLst>
          </p:cNvPr>
          <p:cNvSpPr/>
          <p:nvPr/>
        </p:nvSpPr>
        <p:spPr>
          <a:xfrm>
            <a:off x="613393" y="3967277"/>
            <a:ext cx="4588628" cy="369332"/>
          </a:xfrm>
          <a:prstGeom prst="rect">
            <a:avLst/>
          </a:prstGeom>
        </p:spPr>
        <p:txBody>
          <a:bodyPr wrap="none">
            <a:spAutoFit/>
          </a:bodyPr>
          <a:lstStyle/>
          <a:p>
            <a:r>
              <a:rPr lang="en-US" b="1" dirty="0">
                <a:solidFill>
                  <a:srgbClr val="840A4D"/>
                </a:solidFill>
              </a:rPr>
              <a:t>Other than MFJ (Including Trusts and Estates) :</a:t>
            </a:r>
          </a:p>
        </p:txBody>
      </p:sp>
      <p:graphicFrame>
        <p:nvGraphicFramePr>
          <p:cNvPr id="20" name="Content Placeholder 1">
            <a:extLst>
              <a:ext uri="{FF2B5EF4-FFF2-40B4-BE49-F238E27FC236}">
                <a16:creationId xmlns:a16="http://schemas.microsoft.com/office/drawing/2014/main" id="{356E1270-3381-4ED9-93B4-69A6E1FFEBA4}"/>
              </a:ext>
            </a:extLst>
          </p:cNvPr>
          <p:cNvGraphicFramePr>
            <a:graphicFrameLocks/>
          </p:cNvGraphicFramePr>
          <p:nvPr>
            <p:extLst>
              <p:ext uri="{D42A27DB-BD31-4B8C-83A1-F6EECF244321}">
                <p14:modId xmlns:p14="http://schemas.microsoft.com/office/powerpoint/2010/main" val="1277709540"/>
              </p:ext>
            </p:extLst>
          </p:nvPr>
        </p:nvGraphicFramePr>
        <p:xfrm>
          <a:off x="613392" y="4249382"/>
          <a:ext cx="7821474" cy="1981200"/>
        </p:xfrm>
        <a:graphic>
          <a:graphicData uri="http://schemas.openxmlformats.org/drawingml/2006/table">
            <a:tbl>
              <a:tblPr firstRow="1" bandRow="1"/>
              <a:tblGrid>
                <a:gridCol w="2607158">
                  <a:extLst>
                    <a:ext uri="{9D8B030D-6E8A-4147-A177-3AD203B41FA5}">
                      <a16:colId xmlns:a16="http://schemas.microsoft.com/office/drawing/2014/main" val="4106812584"/>
                    </a:ext>
                  </a:extLst>
                </a:gridCol>
                <a:gridCol w="2607158">
                  <a:extLst>
                    <a:ext uri="{9D8B030D-6E8A-4147-A177-3AD203B41FA5}">
                      <a16:colId xmlns:a16="http://schemas.microsoft.com/office/drawing/2014/main" val="4255439678"/>
                    </a:ext>
                  </a:extLst>
                </a:gridCol>
                <a:gridCol w="2607158">
                  <a:extLst>
                    <a:ext uri="{9D8B030D-6E8A-4147-A177-3AD203B41FA5}">
                      <a16:colId xmlns:a16="http://schemas.microsoft.com/office/drawing/2014/main" val="1855857460"/>
                    </a:ext>
                  </a:extLst>
                </a:gridCol>
              </a:tblGrid>
              <a:tr h="44686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dirty="0"/>
                        <a:t> &lt;$157,500</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FBFB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dirty="0"/>
                        <a:t>QBI x 20%</a:t>
                      </a: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FBFBF"/>
                    </a:solidFill>
                  </a:tcPr>
                </a:tc>
                <a:tc>
                  <a:txBody>
                    <a:bodyPr/>
                    <a:lstStyle/>
                    <a:p>
                      <a:pPr algn="ctr"/>
                      <a:r>
                        <a:rPr lang="en-US" sz="1400" dirty="0"/>
                        <a:t>QBI x 20% </a:t>
                      </a:r>
                    </a:p>
                    <a:p>
                      <a:pPr algn="ctr"/>
                      <a:endParaRPr lang="en-US" sz="1400" dirty="0"/>
                    </a:p>
                  </a:txBody>
                  <a:tcPr>
                    <a:lnL w="12700" cap="flat" cmpd="sng" algn="ctr">
                      <a:solidFill>
                        <a:sysClr val="window" lastClr="FFFFFF"/>
                      </a:solidFill>
                      <a:prstDash val="solid"/>
                      <a:round/>
                      <a:headEnd type="none" w="med" len="med"/>
                      <a:tailEnd type="none" w="med" len="med"/>
                    </a:lnL>
                    <a:lnR w="12700" cmpd="sng">
                      <a:solidFill>
                        <a:sysClr val="window" lastClr="FFFFFF"/>
                      </a:solidFill>
                    </a:lnR>
                    <a:lnT w="381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2642447468"/>
                  </a:ext>
                </a:extLst>
              </a:tr>
              <a:tr h="63086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dirty="0"/>
                        <a:t> $157,500-$207,500</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dirty="0"/>
                        <a:t>Phase-out of Deduction </a:t>
                      </a:r>
                      <a:br>
                        <a:rPr lang="en-US" sz="1400" dirty="0"/>
                      </a:br>
                      <a:r>
                        <a:rPr lang="en-US" sz="1400" dirty="0"/>
                        <a:t>( W-2/ Asset Limitations Apply)</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85000"/>
                      </a:sysClr>
                    </a:solidFill>
                  </a:tcPr>
                </a:tc>
                <a:tc>
                  <a:txBody>
                    <a:bodyPr/>
                    <a:lstStyle/>
                    <a:p>
                      <a:pPr algn="ctr"/>
                      <a:r>
                        <a:rPr lang="en-US" sz="1400" dirty="0"/>
                        <a:t>Phase-in of W-2/Asset </a:t>
                      </a:r>
                    </a:p>
                    <a:p>
                      <a:pPr algn="ctr"/>
                      <a:r>
                        <a:rPr lang="en-US" sz="1400" dirty="0"/>
                        <a:t>Limitation Rule</a:t>
                      </a:r>
                    </a:p>
                    <a:p>
                      <a:pPr algn="ctr"/>
                      <a:endParaRPr lang="en-US" sz="1400" dirty="0"/>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85000"/>
                      </a:sysClr>
                    </a:solidFill>
                  </a:tcPr>
                </a:tc>
                <a:extLst>
                  <a:ext uri="{0D108BD9-81ED-4DB2-BD59-A6C34878D82A}">
                    <a16:rowId xmlns:a16="http://schemas.microsoft.com/office/drawing/2014/main" val="1385370649"/>
                  </a:ext>
                </a:extLst>
              </a:tr>
              <a:tr h="63086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dirty="0"/>
                        <a:t> &gt;$207,500</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FBFB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a:r>
                        <a:rPr lang="en-US" sz="1400" dirty="0"/>
                        <a:t>No Deduction </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BFBFBF"/>
                    </a:solidFill>
                  </a:tcPr>
                </a:tc>
                <a:tc>
                  <a:txBody>
                    <a:bodyPr/>
                    <a:lstStyle/>
                    <a:p>
                      <a:pPr algn="ctr"/>
                      <a:r>
                        <a:rPr lang="en-US" sz="1400" dirty="0"/>
                        <a:t>Full W-2/Asset Limitation Rule</a:t>
                      </a:r>
                    </a:p>
                    <a:p>
                      <a:pPr algn="ctr"/>
                      <a:r>
                        <a:rPr lang="en-US" sz="1400" dirty="0"/>
                        <a:t>APPLIES</a:t>
                      </a:r>
                    </a:p>
                    <a:p>
                      <a:pPr algn="ctr"/>
                      <a:endParaRPr lang="en-US" sz="1400" dirty="0"/>
                    </a:p>
                  </a:txBody>
                  <a:tcPr>
                    <a:lnL w="12700" cmpd="sng">
                      <a:solidFill>
                        <a:sysClr val="window" lastClr="FFFFFF"/>
                      </a:solidFill>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FBFBF"/>
                    </a:solidFill>
                  </a:tcPr>
                </a:tc>
                <a:extLst>
                  <a:ext uri="{0D108BD9-81ED-4DB2-BD59-A6C34878D82A}">
                    <a16:rowId xmlns:a16="http://schemas.microsoft.com/office/drawing/2014/main" val="4263834762"/>
                  </a:ext>
                </a:extLst>
              </a:tr>
            </a:tbl>
          </a:graphicData>
        </a:graphic>
      </p:graphicFrame>
      <p:sp>
        <p:nvSpPr>
          <p:cNvPr id="3" name="Slide Number Placeholder 2">
            <a:extLst>
              <a:ext uri="{FF2B5EF4-FFF2-40B4-BE49-F238E27FC236}">
                <a16:creationId xmlns:a16="http://schemas.microsoft.com/office/drawing/2014/main" id="{2EBDF996-CB4F-4D7C-895D-688444BC1AA7}"/>
              </a:ext>
            </a:extLst>
          </p:cNvPr>
          <p:cNvSpPr>
            <a:spLocks noGrp="1"/>
          </p:cNvSpPr>
          <p:nvPr>
            <p:ph type="sldNum" sz="quarter" idx="12"/>
          </p:nvPr>
        </p:nvSpPr>
        <p:spPr/>
        <p:txBody>
          <a:bodyPr/>
          <a:lstStyle/>
          <a:p>
            <a:fld id="{79E6BBA7-545C-48A5-AEAB-8917EB9DEBB0}" type="slidenum">
              <a:rPr lang="en-US" smtClean="0"/>
              <a:t>7</a:t>
            </a:fld>
            <a:endParaRPr lang="en-US" dirty="0"/>
          </a:p>
        </p:txBody>
      </p:sp>
    </p:spTree>
    <p:extLst>
      <p:ext uri="{BB962C8B-B14F-4D97-AF65-F5344CB8AC3E}">
        <p14:creationId xmlns:p14="http://schemas.microsoft.com/office/powerpoint/2010/main" val="30462595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800" dirty="0">
                <a:solidFill>
                  <a:schemeClr val="bg1">
                    <a:lumMod val="50000"/>
                  </a:schemeClr>
                </a:solidFill>
              </a:rPr>
              <a:t>Wage Limitation does not apply if taxable income does not exceed $315,000</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800" dirty="0">
                <a:solidFill>
                  <a:schemeClr val="bg1">
                    <a:lumMod val="50000"/>
                  </a:schemeClr>
                </a:solidFill>
              </a:rPr>
              <a:t>Limitation phases in when taxpayer’s taxable income exceeds $315,000 for MFJ ($157,500 for others).</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800" dirty="0">
                <a:solidFill>
                  <a:schemeClr val="bg1">
                    <a:lumMod val="50000"/>
                  </a:schemeClr>
                </a:solidFill>
              </a:rPr>
              <a:t>Phase-in is over the next $100,000 of taxable income for MFJ ($50,000 for others).</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800" dirty="0">
                <a:solidFill>
                  <a:schemeClr val="bg1">
                    <a:lumMod val="50000"/>
                  </a:schemeClr>
                </a:solidFill>
              </a:rPr>
              <a:t>If taxable income &gt; $415,000 - MFJ ($207,500 for others) - the deduction cannot exceed the greater of: </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800" dirty="0">
                <a:solidFill>
                  <a:schemeClr val="bg1">
                    <a:lumMod val="50000"/>
                  </a:schemeClr>
                </a:solidFill>
              </a:rPr>
              <a:t>50% of (allocated share of) W-2 wages of the trade or business, or</a:t>
            </a:r>
          </a:p>
          <a:p>
            <a:pPr marL="682625" lvl="1" indent="-273050">
              <a:lnSpc>
                <a:spcPct val="110000"/>
              </a:lnSpc>
              <a:spcBef>
                <a:spcPts val="300"/>
              </a:spcBef>
              <a:spcAft>
                <a:spcPts val="500"/>
              </a:spcAft>
              <a:buClr>
                <a:srgbClr val="840A4D"/>
              </a:buClr>
              <a:buSzPct val="80000"/>
              <a:buFont typeface="Courier New" panose="02070309020205020404" pitchFamily="49" charset="0"/>
              <a:buChar char="o"/>
              <a:defRPr/>
            </a:pPr>
            <a:r>
              <a:rPr lang="en-US" sz="1800" dirty="0">
                <a:solidFill>
                  <a:schemeClr val="bg1">
                    <a:lumMod val="50000"/>
                  </a:schemeClr>
                </a:solidFill>
              </a:rPr>
              <a:t>25% of (allocated share of) W-2 wages of the trade or business, </a:t>
            </a:r>
            <a:r>
              <a:rPr lang="en-US" sz="1800" b="1" dirty="0">
                <a:solidFill>
                  <a:srgbClr val="660033"/>
                </a:solidFill>
              </a:rPr>
              <a:t>PLUS</a:t>
            </a:r>
            <a:r>
              <a:rPr lang="en-US" sz="1800" dirty="0">
                <a:solidFill>
                  <a:schemeClr val="bg1">
                    <a:lumMod val="50000"/>
                  </a:schemeClr>
                </a:solidFill>
              </a:rPr>
              <a:t>  2.5% of the unadjusted basis of all qualified property held by and available for use in the T/B at the close of the year</a:t>
            </a:r>
          </a:p>
          <a:p>
            <a:pPr marL="857250" lvl="2" indent="0">
              <a:buClr>
                <a:srgbClr val="840A4D"/>
              </a:buClr>
              <a:buNone/>
            </a:pPr>
            <a:endParaRPr lang="en-US" dirty="0"/>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rPr>
              <a:t>QBI – Wage/Asset Limitation</a:t>
            </a:r>
          </a:p>
        </p:txBody>
      </p:sp>
      <p:sp>
        <p:nvSpPr>
          <p:cNvPr id="4" name="Slide Number Placeholder 3">
            <a:extLst>
              <a:ext uri="{FF2B5EF4-FFF2-40B4-BE49-F238E27FC236}">
                <a16:creationId xmlns:a16="http://schemas.microsoft.com/office/drawing/2014/main" id="{5C8E2D41-E9B7-4706-A240-A37C2B407FA9}"/>
              </a:ext>
            </a:extLst>
          </p:cNvPr>
          <p:cNvSpPr>
            <a:spLocks noGrp="1"/>
          </p:cNvSpPr>
          <p:nvPr>
            <p:ph type="sldNum" sz="quarter" idx="12"/>
          </p:nvPr>
        </p:nvSpPr>
        <p:spPr/>
        <p:txBody>
          <a:bodyPr/>
          <a:lstStyle/>
          <a:p>
            <a:fld id="{79E6BBA7-545C-48A5-AEAB-8917EB9DEBB0}" type="slidenum">
              <a:rPr lang="en-US" smtClean="0"/>
              <a:t>8</a:t>
            </a:fld>
            <a:endParaRPr lang="en-US" dirty="0"/>
          </a:p>
        </p:txBody>
      </p:sp>
    </p:spTree>
    <p:extLst>
      <p:ext uri="{BB962C8B-B14F-4D97-AF65-F5344CB8AC3E}">
        <p14:creationId xmlns:p14="http://schemas.microsoft.com/office/powerpoint/2010/main" val="724034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32" name="Straight Connector 31"/>
          <p:cNvCxnSpPr/>
          <p:nvPr/>
        </p:nvCxnSpPr>
        <p:spPr>
          <a:xfrm>
            <a:off x="0" y="990600"/>
            <a:ext cx="8229600" cy="0"/>
          </a:xfrm>
          <a:prstGeom prst="line">
            <a:avLst/>
          </a:prstGeom>
          <a:ln w="41275" cap="rnd" cmpd="sng">
            <a:solidFill>
              <a:srgbClr val="840A4D">
                <a:alpha val="50000"/>
              </a:srgbClr>
            </a:solidFill>
            <a:headEnd w="med" len="med"/>
            <a:tailEnd type="none" w="sm" len="sm"/>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8610600" y="6477000"/>
            <a:ext cx="533400" cy="381000"/>
          </a:xfrm>
          <a:prstGeom prst="rect">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nvGrpSpPr>
          <p:cNvPr id="6" name="Group 5"/>
          <p:cNvGrpSpPr/>
          <p:nvPr/>
        </p:nvGrpSpPr>
        <p:grpSpPr>
          <a:xfrm>
            <a:off x="0" y="6477000"/>
            <a:ext cx="9144000" cy="381000"/>
            <a:chOff x="0" y="6477000"/>
            <a:chExt cx="9144000" cy="381000"/>
          </a:xfrm>
        </p:grpSpPr>
        <p:sp>
          <p:nvSpPr>
            <p:cNvPr id="40" name="Trapezoid 39"/>
            <p:cNvSpPr/>
            <p:nvPr/>
          </p:nvSpPr>
          <p:spPr>
            <a:xfrm>
              <a:off x="6096000" y="6477000"/>
              <a:ext cx="3048000" cy="381000"/>
            </a:xfrm>
            <a:prstGeom prst="trapezoid">
              <a:avLst/>
            </a:prstGeom>
            <a:solidFill>
              <a:srgbClr val="840A4D"/>
            </a:solidFill>
            <a:ln>
              <a:solidFill>
                <a:srgbClr val="840A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prstClr val="white"/>
                </a:solidFill>
                <a:effectLst/>
                <a:uLnTx/>
                <a:uFillTx/>
                <a:latin typeface="Calibri"/>
                <a:ea typeface="+mn-ea"/>
                <a:cs typeface="+mn-cs"/>
              </a:endParaRPr>
            </a:p>
          </p:txBody>
        </p:sp>
        <p:sp>
          <p:nvSpPr>
            <p:cNvPr id="43" name="Trapezoid 42"/>
            <p:cNvSpPr/>
            <p:nvPr/>
          </p:nvSpPr>
          <p:spPr>
            <a:xfrm rot="10800000">
              <a:off x="0" y="6667500"/>
              <a:ext cx="6019800" cy="190500"/>
            </a:xfrm>
            <a:prstGeom prst="trapezoid">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grpSp>
      <p:sp>
        <p:nvSpPr>
          <p:cNvPr id="44" name="Rectangle 43"/>
          <p:cNvSpPr/>
          <p:nvPr/>
        </p:nvSpPr>
        <p:spPr>
          <a:xfrm>
            <a:off x="0" y="6667500"/>
            <a:ext cx="533400" cy="190500"/>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a:ea typeface="+mn-ea"/>
              <a:cs typeface="+mn-cs"/>
            </a:endParaRPr>
          </a:p>
        </p:txBody>
      </p:sp>
      <p:sp>
        <p:nvSpPr>
          <p:cNvPr id="3" name="Content Placeholder 2"/>
          <p:cNvSpPr>
            <a:spLocks noGrp="1"/>
          </p:cNvSpPr>
          <p:nvPr>
            <p:ph sz="half" idx="2"/>
          </p:nvPr>
        </p:nvSpPr>
        <p:spPr>
          <a:xfrm>
            <a:off x="533400" y="1396879"/>
            <a:ext cx="7772400" cy="4492980"/>
          </a:xfrm>
        </p:spPr>
        <p:txBody>
          <a:bodyPr/>
          <a:lstStyle/>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800" dirty="0">
                <a:solidFill>
                  <a:schemeClr val="bg1">
                    <a:lumMod val="50000"/>
                  </a:schemeClr>
                </a:solidFill>
              </a:rPr>
              <a:t>Paid with respect to employment during the calendar year</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800" dirty="0">
                <a:solidFill>
                  <a:schemeClr val="bg1">
                    <a:lumMod val="50000"/>
                  </a:schemeClr>
                </a:solidFill>
              </a:rPr>
              <a:t>Limited to wages paid attributable to QBI</a:t>
            </a:r>
          </a:p>
          <a:p>
            <a:pPr marL="228600" lvl="1" indent="-228600">
              <a:lnSpc>
                <a:spcPct val="110000"/>
              </a:lnSpc>
              <a:spcBef>
                <a:spcPts val="200"/>
              </a:spcBef>
              <a:spcAft>
                <a:spcPts val="400"/>
              </a:spcAft>
              <a:buClr>
                <a:srgbClr val="840A4D"/>
              </a:buClr>
              <a:buSzPct val="115000"/>
              <a:buFont typeface="Arial" panose="020B0604020202020204" pitchFamily="34" charset="0"/>
              <a:buChar char="•"/>
              <a:defRPr/>
            </a:pPr>
            <a:r>
              <a:rPr lang="en-US" sz="1800" dirty="0">
                <a:solidFill>
                  <a:schemeClr val="bg1">
                    <a:lumMod val="50000"/>
                  </a:schemeClr>
                </a:solidFill>
              </a:rPr>
              <a:t>Wages do not include any amount which is not properly included in a return filed with the Social Security Administration on or before the 60th day after the due date for such return (including extensions) </a:t>
            </a:r>
          </a:p>
          <a:p>
            <a:pPr marL="857250" lvl="2" indent="0">
              <a:buClr>
                <a:srgbClr val="840A4D"/>
              </a:buClr>
              <a:buNone/>
            </a:pPr>
            <a:endParaRPr lang="en-US" dirty="0"/>
          </a:p>
        </p:txBody>
      </p:sp>
      <p:sp>
        <p:nvSpPr>
          <p:cNvPr id="16" name="Title 45"/>
          <p:cNvSpPr txBox="1">
            <a:spLocks/>
          </p:cNvSpPr>
          <p:nvPr/>
        </p:nvSpPr>
        <p:spPr>
          <a:xfrm>
            <a:off x="352424" y="322377"/>
            <a:ext cx="8486775" cy="487362"/>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0" algn="l"/>
            <a:r>
              <a:rPr lang="en-US" sz="2600" b="1" dirty="0">
                <a:solidFill>
                  <a:srgbClr val="840A4D"/>
                </a:solidFill>
                <a:latin typeface="Garamond" panose="02020404030301010803" pitchFamily="18" charset="0"/>
              </a:rPr>
              <a:t>W-2 Wages</a:t>
            </a:r>
            <a:endParaRPr kumimoji="0" lang="en-US" sz="2600" b="1" i="0" u="none" strike="noStrike" kern="1200" cap="none" spc="0" normalizeH="0" baseline="0" noProof="0" dirty="0">
              <a:ln>
                <a:noFill/>
              </a:ln>
              <a:solidFill>
                <a:srgbClr val="840A4D"/>
              </a:solidFill>
              <a:effectLst/>
              <a:uLnTx/>
              <a:uFillTx/>
              <a:latin typeface="Garamond" panose="02020404030301010803" pitchFamily="18" charset="0"/>
              <a:ea typeface="+mj-ea"/>
              <a:cs typeface="+mj-cs"/>
            </a:endParaRPr>
          </a:p>
        </p:txBody>
      </p:sp>
      <p:sp>
        <p:nvSpPr>
          <p:cNvPr id="4" name="Slide Number Placeholder 3">
            <a:extLst>
              <a:ext uri="{FF2B5EF4-FFF2-40B4-BE49-F238E27FC236}">
                <a16:creationId xmlns:a16="http://schemas.microsoft.com/office/drawing/2014/main" id="{1C7F49BD-7607-4C76-B334-B0BBE862BABC}"/>
              </a:ext>
            </a:extLst>
          </p:cNvPr>
          <p:cNvSpPr>
            <a:spLocks noGrp="1"/>
          </p:cNvSpPr>
          <p:nvPr>
            <p:ph type="sldNum" sz="quarter" idx="12"/>
          </p:nvPr>
        </p:nvSpPr>
        <p:spPr/>
        <p:txBody>
          <a:bodyPr/>
          <a:lstStyle/>
          <a:p>
            <a:fld id="{79E6BBA7-545C-48A5-AEAB-8917EB9DEBB0}" type="slidenum">
              <a:rPr lang="en-US" smtClean="0"/>
              <a:t>9</a:t>
            </a:fld>
            <a:endParaRPr lang="en-US" dirty="0"/>
          </a:p>
        </p:txBody>
      </p:sp>
    </p:spTree>
    <p:extLst>
      <p:ext uri="{BB962C8B-B14F-4D97-AF65-F5344CB8AC3E}">
        <p14:creationId xmlns:p14="http://schemas.microsoft.com/office/powerpoint/2010/main" val="47080273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S Powerpoint - Professio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901</TotalTime>
  <Words>3294</Words>
  <Application>Microsoft Office PowerPoint</Application>
  <PresentationFormat>On-screen Show (4:3)</PresentationFormat>
  <Paragraphs>431</Paragraphs>
  <Slides>40</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40</vt:i4>
      </vt:variant>
    </vt:vector>
  </HeadingPairs>
  <TitlesOfParts>
    <vt:vector size="50" baseType="lpstr">
      <vt:lpstr>Arial</vt:lpstr>
      <vt:lpstr>Calibri</vt:lpstr>
      <vt:lpstr>Calibri Light</vt:lpstr>
      <vt:lpstr>Courier New</vt:lpstr>
      <vt:lpstr>Garamond</vt:lpstr>
      <vt:lpstr>Times New Roman</vt:lpstr>
      <vt:lpstr>Wingdings</vt:lpstr>
      <vt:lpstr>Office Theme</vt:lpstr>
      <vt:lpstr>BLS Powerpoint - Professional</vt:lpstr>
      <vt:lpstr>1_Office Theme</vt:lpstr>
      <vt:lpstr>TCJA Section 199A - Qualified Business Income Deduction       What it means to Estates, Trusts and Entity Selection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Required Aggregation of Activities for Specified Service Trade or Business</vt:lpstr>
      <vt:lpstr>Panel Discussion – Choice of Entity</vt:lpstr>
      <vt:lpstr>Entity Selection  New Considerations Under New Rules</vt:lpstr>
      <vt:lpstr>Entity Selection Considerations (cont’d)</vt:lpstr>
      <vt:lpstr>Entity Selection Considerations (cont’d)</vt:lpstr>
      <vt:lpstr>Entity Selection Considerations (cont’d)</vt:lpstr>
      <vt:lpstr>Entity Selection Considerations (cont’d)</vt:lpstr>
      <vt:lpstr>Factors Influencing Entity Selection</vt:lpstr>
      <vt:lpstr>Choice of Entity Example #1</vt:lpstr>
      <vt:lpstr>Choice of Entity Example #2</vt:lpstr>
      <vt:lpstr>Choice of Entity Example #3</vt:lpstr>
      <vt:lpstr>Choice of Entity Example #4</vt:lpstr>
      <vt:lpstr>Tendencies* to keep in mind on entity selection</vt:lpstr>
      <vt:lpstr>Tendencies (cont’d)</vt:lpstr>
      <vt:lpstr>Tendencies (cont’d)</vt:lpstr>
      <vt:lpstr>Tendencies (cont’d)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Selected Issues of the  Tax Cuts &amp; Jobs Act (H.R. 1)</dc:title>
  <dc:creator>Mariel R. Carroll</dc:creator>
  <cp:lastModifiedBy>Greg Koseluk</cp:lastModifiedBy>
  <cp:revision>53</cp:revision>
  <dcterms:created xsi:type="dcterms:W3CDTF">2018-02-21T14:22:17Z</dcterms:created>
  <dcterms:modified xsi:type="dcterms:W3CDTF">2018-09-25T10:29:58Z</dcterms:modified>
</cp:coreProperties>
</file>